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335" r:id="rId2"/>
    <p:sldId id="506" r:id="rId3"/>
    <p:sldId id="507" r:id="rId4"/>
    <p:sldId id="394" r:id="rId5"/>
    <p:sldId id="508" r:id="rId6"/>
    <p:sldId id="509" r:id="rId7"/>
    <p:sldId id="510" r:id="rId8"/>
    <p:sldId id="511" r:id="rId9"/>
    <p:sldId id="512" r:id="rId10"/>
    <p:sldId id="514" r:id="rId11"/>
    <p:sldId id="460" r:id="rId12"/>
    <p:sldId id="515" r:id="rId13"/>
    <p:sldId id="495" r:id="rId14"/>
    <p:sldId id="516" r:id="rId15"/>
    <p:sldId id="464" r:id="rId16"/>
    <p:sldId id="463" r:id="rId17"/>
    <p:sldId id="445" r:id="rId18"/>
    <p:sldId id="443" r:id="rId19"/>
    <p:sldId id="400" r:id="rId20"/>
    <p:sldId id="498" r:id="rId21"/>
    <p:sldId id="499" r:id="rId22"/>
    <p:sldId id="403" r:id="rId23"/>
    <p:sldId id="517" r:id="rId24"/>
    <p:sldId id="500" r:id="rId25"/>
    <p:sldId id="468" r:id="rId26"/>
    <p:sldId id="472" r:id="rId27"/>
    <p:sldId id="501" r:id="rId28"/>
    <p:sldId id="470" r:id="rId29"/>
    <p:sldId id="502" r:id="rId30"/>
    <p:sldId id="490" r:id="rId31"/>
    <p:sldId id="474" r:id="rId32"/>
    <p:sldId id="503" r:id="rId33"/>
    <p:sldId id="496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FF"/>
    <a:srgbClr val="FF0000"/>
    <a:srgbClr val="00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7" autoAdjust="0"/>
    <p:restoredTop sz="89379" autoAdjust="0"/>
  </p:normalViewPr>
  <p:slideViewPr>
    <p:cSldViewPr>
      <p:cViewPr>
        <p:scale>
          <a:sx n="100" d="100"/>
          <a:sy n="100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AE81-5C72-254C-8056-F66F9E051C4A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AE14E-ED21-EE40-85D0-D12B7566B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8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1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11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12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13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9017" indent="-2803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1564" indent="-22431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0189" indent="-22431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8816" indent="-22431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7441" indent="-2243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6065" indent="-2243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4692" indent="-2243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13317" indent="-2243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09A2757-D6E2-9B41-9DF3-BDAE83857D50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9017" indent="-2803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1564" indent="-22431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0189" indent="-22431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8816" indent="-22431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7441" indent="-2243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6065" indent="-2243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4692" indent="-2243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13317" indent="-2243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952DF50-D883-2E47-925C-21F3072D2DC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9017" indent="-2803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1564" indent="-22431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0189" indent="-22431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8816" indent="-22431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7441" indent="-2243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6065" indent="-2243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4692" indent="-2243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13317" indent="-2243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5CF557-6728-4DDC-9657-6C42C38ADB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F0F37-688F-974E-BE9F-40096F2B5C2D}" type="slidenum">
              <a:rPr lang="en-US"/>
              <a:pPr/>
              <a:t>18</a:t>
            </a:fld>
            <a:endParaRPr lang="en-US"/>
          </a:p>
        </p:txBody>
      </p:sp>
      <p:sp>
        <p:nvSpPr>
          <p:cNvPr id="95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5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F6822-F0FD-8445-B675-DAEA8F712DF7}" type="slidenum">
              <a:rPr lang="en-US"/>
              <a:pPr/>
              <a:t>19</a:t>
            </a:fld>
            <a:endParaRPr lang="en-US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20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21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2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AE4B7-2CF8-6648-921E-0A78A39EC6AE}" type="slidenum">
              <a:rPr lang="en-US"/>
              <a:pPr/>
              <a:t>22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24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25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26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27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28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29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the heat maps (MODIS Land Surface Temperature). Everything in pink/red is more than 30 degrees, and the darker the color the hotter it is. Please feel free to invite Jason to the folder if you'd like.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AE14E-ED21-EE40-85D0-D12B7566BD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01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32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33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5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6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8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9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D9B2-D9A1-2441-BDB8-D3EA2931355A}" type="slidenum">
              <a:rPr lang="en-US"/>
              <a:pPr/>
              <a:t>10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35164-F676-9449-8AAB-970288E34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48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8703E-0871-654F-8D7E-8EDB8CBB7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13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3FD76-FC7F-264A-8AA5-1EEE15228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89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B5D61-B69A-B447-9865-AD1B0AD73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48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E2E85-EA5E-574D-A786-D6C92B9E6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02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CCC59-E682-3A48-BC84-3FD32E1B5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1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46E9C-8BA2-EC4D-9EB9-4EE82258F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67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9A364-5F9C-F548-9ACD-F9FC5D1F5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27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E40E0-875B-0544-978C-06E7FAFE6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31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D2328-DDE2-AB40-B4EA-E2B008F129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45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8A500-34F6-654E-92DB-E7F9A7605F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0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0B4CB5-656C-C549-A9AF-D4B9B74847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gif"/><Relationship Id="rId18" Type="http://schemas.openxmlformats.org/officeDocument/2006/relationships/image" Target="../media/image45.gif"/><Relationship Id="rId26" Type="http://schemas.openxmlformats.org/officeDocument/2006/relationships/image" Target="../media/image53.gif"/><Relationship Id="rId3" Type="http://schemas.openxmlformats.org/officeDocument/2006/relationships/image" Target="../media/image30.gif"/><Relationship Id="rId21" Type="http://schemas.openxmlformats.org/officeDocument/2006/relationships/image" Target="../media/image48.gif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17" Type="http://schemas.openxmlformats.org/officeDocument/2006/relationships/image" Target="../media/image44.gif"/><Relationship Id="rId25" Type="http://schemas.openxmlformats.org/officeDocument/2006/relationships/image" Target="../media/image52.gif"/><Relationship Id="rId2" Type="http://schemas.openxmlformats.org/officeDocument/2006/relationships/image" Target="../media/image6.gif"/><Relationship Id="rId16" Type="http://schemas.openxmlformats.org/officeDocument/2006/relationships/image" Target="../media/image43.gif"/><Relationship Id="rId20" Type="http://schemas.openxmlformats.org/officeDocument/2006/relationships/image" Target="../media/image47.gif"/><Relationship Id="rId29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11" Type="http://schemas.openxmlformats.org/officeDocument/2006/relationships/image" Target="../media/image38.gif"/><Relationship Id="rId24" Type="http://schemas.openxmlformats.org/officeDocument/2006/relationships/image" Target="../media/image51.gif"/><Relationship Id="rId5" Type="http://schemas.openxmlformats.org/officeDocument/2006/relationships/image" Target="../media/image32.gif"/><Relationship Id="rId15" Type="http://schemas.openxmlformats.org/officeDocument/2006/relationships/image" Target="../media/image42.gif"/><Relationship Id="rId23" Type="http://schemas.openxmlformats.org/officeDocument/2006/relationships/image" Target="../media/image50.gif"/><Relationship Id="rId28" Type="http://schemas.openxmlformats.org/officeDocument/2006/relationships/image" Target="../media/image55.gif"/><Relationship Id="rId10" Type="http://schemas.openxmlformats.org/officeDocument/2006/relationships/image" Target="../media/image37.gif"/><Relationship Id="rId19" Type="http://schemas.openxmlformats.org/officeDocument/2006/relationships/image" Target="../media/image46.gif"/><Relationship Id="rId31" Type="http://schemas.openxmlformats.org/officeDocument/2006/relationships/image" Target="../media/image58.gif"/><Relationship Id="rId4" Type="http://schemas.openxmlformats.org/officeDocument/2006/relationships/image" Target="../media/image31.gif"/><Relationship Id="rId9" Type="http://schemas.openxmlformats.org/officeDocument/2006/relationships/image" Target="../media/image36.gif"/><Relationship Id="rId14" Type="http://schemas.openxmlformats.org/officeDocument/2006/relationships/image" Target="../media/image41.gif"/><Relationship Id="rId22" Type="http://schemas.openxmlformats.org/officeDocument/2006/relationships/image" Target="../media/image49.gif"/><Relationship Id="rId27" Type="http://schemas.openxmlformats.org/officeDocument/2006/relationships/image" Target="../media/image54.gif"/><Relationship Id="rId30" Type="http://schemas.openxmlformats.org/officeDocument/2006/relationships/image" Target="../media/image57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2000"/>
            <a:ext cx="70866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NSF/NASA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The </a:t>
            </a:r>
            <a:r>
              <a:rPr lang="en-US" sz="2800" b="1" dirty="0"/>
              <a:t>role of taxonomic, functional, genetic, and landscape diversity in food web responses to a changing </a:t>
            </a:r>
            <a:r>
              <a:rPr lang="en-US" sz="2800" b="1" dirty="0" smtClean="0"/>
              <a:t>environment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/>
              <a:t>2013-2018</a:t>
            </a:r>
          </a:p>
          <a:p>
            <a:endParaRPr lang="en-US" sz="2800" dirty="0"/>
          </a:p>
          <a:p>
            <a:r>
              <a:rPr lang="en-US" sz="2800" dirty="0"/>
              <a:t>Anthony R. </a:t>
            </a:r>
            <a:r>
              <a:rPr lang="en-US" sz="2800" dirty="0" smtClean="0"/>
              <a:t>Ives, UW-Madison</a:t>
            </a:r>
            <a:endParaRPr lang="en-US" sz="2800" dirty="0"/>
          </a:p>
          <a:p>
            <a:r>
              <a:rPr lang="en-US" sz="2800" dirty="0" smtClean="0"/>
              <a:t>Volker </a:t>
            </a:r>
            <a:r>
              <a:rPr lang="en-US" sz="2800" dirty="0"/>
              <a:t>C. </a:t>
            </a:r>
            <a:r>
              <a:rPr lang="en-US" sz="2800" dirty="0" err="1"/>
              <a:t>Radeloff</a:t>
            </a:r>
            <a:r>
              <a:rPr lang="en-US" sz="2800" dirty="0"/>
              <a:t>, UW-Madison</a:t>
            </a:r>
            <a:endParaRPr lang="en-US" sz="2800" dirty="0" smtClean="0"/>
          </a:p>
          <a:p>
            <a:r>
              <a:rPr lang="en-US" sz="2800" dirty="0" smtClean="0"/>
              <a:t>Kerry </a:t>
            </a:r>
            <a:r>
              <a:rPr lang="en-US" sz="2800" dirty="0"/>
              <a:t>M. Oliver, University of </a:t>
            </a:r>
            <a:r>
              <a:rPr lang="en-US" sz="2800" dirty="0" smtClean="0"/>
              <a:t>Georgia</a:t>
            </a:r>
          </a:p>
          <a:p>
            <a:r>
              <a:rPr lang="en-US" sz="2800" dirty="0" smtClean="0"/>
              <a:t>Jason </a:t>
            </a:r>
            <a:r>
              <a:rPr lang="en-US" sz="2800" dirty="0"/>
              <a:t>P. Harmon, North Dakota State </a:t>
            </a:r>
            <a:r>
              <a:rPr lang="en-US" sz="2800" dirty="0" smtClean="0"/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2481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33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Matters of Scale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114800"/>
            <a:ext cx="186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organization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 rot="19968001">
            <a:off x="1116692" y="4471583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space</a:t>
            </a:r>
            <a:endParaRPr lang="en-US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1526054" y="2969750"/>
            <a:ext cx="91029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286000" y="4648200"/>
            <a:ext cx="2438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990600" y="4648200"/>
            <a:ext cx="1295400" cy="685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2286000" y="1752600"/>
            <a:ext cx="0" cy="2895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286000" y="1752600"/>
            <a:ext cx="2438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724400" y="17526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990600" y="2209800"/>
            <a:ext cx="2895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3886200" y="2209800"/>
            <a:ext cx="0" cy="3124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990600" y="2209800"/>
            <a:ext cx="0" cy="3124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990600" y="5334000"/>
            <a:ext cx="2895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990600" y="1752600"/>
            <a:ext cx="129540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886200" y="1752600"/>
            <a:ext cx="83820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3886200" y="4648200"/>
            <a:ext cx="83820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930753" y="5791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Arial"/>
                <a:cs typeface="Arial"/>
              </a:rPr>
              <a:t>The challenge is not just three dimensions, </a:t>
            </a:r>
          </a:p>
          <a:p>
            <a:pPr algn="ctr"/>
            <a:r>
              <a:rPr lang="en-US" b="1" i="1" dirty="0" smtClean="0">
                <a:latin typeface="Arial"/>
                <a:cs typeface="Arial"/>
              </a:rPr>
              <a:t>but combinations of scales</a:t>
            </a:r>
            <a:endParaRPr lang="en-US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929" y="6324600"/>
            <a:ext cx="3708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urricane Katrina (NASA)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47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304800" y="304800"/>
            <a:ext cx="4267200" cy="411480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929" y="6324600"/>
            <a:ext cx="3708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urricane Katrina (NASA)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685" y="3038474"/>
            <a:ext cx="186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organization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9968001">
            <a:off x="679977" y="3395257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space</a:t>
            </a:r>
            <a:endParaRPr lang="en-US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 flipH="1">
            <a:off x="1089339" y="1893424"/>
            <a:ext cx="91029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849285" y="3571874"/>
            <a:ext cx="2438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553885" y="3571874"/>
            <a:ext cx="1295400" cy="685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849285" y="676274"/>
            <a:ext cx="0" cy="2895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5-Point Star 11"/>
          <p:cNvSpPr/>
          <p:nvPr/>
        </p:nvSpPr>
        <p:spPr bwMode="auto">
          <a:xfrm>
            <a:off x="2992285" y="3724274"/>
            <a:ext cx="457200" cy="457200"/>
          </a:xfrm>
          <a:prstGeom prst="star5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849285" y="676274"/>
            <a:ext cx="2438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287685" y="676274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53885" y="1133474"/>
            <a:ext cx="2895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449485" y="1133474"/>
            <a:ext cx="0" cy="3124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53885" y="1133474"/>
            <a:ext cx="0" cy="3124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553885" y="4257674"/>
            <a:ext cx="2895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553885" y="676274"/>
            <a:ext cx="129540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449485" y="676274"/>
            <a:ext cx="83820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449485" y="3571874"/>
            <a:ext cx="83820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419100" y="4648200"/>
            <a:ext cx="4038600" cy="120032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Fast environmental shocks affecting many species at broad spatial scales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5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 bwMode="auto">
          <a:xfrm>
            <a:off x="914400" y="2057400"/>
            <a:ext cx="2971800" cy="3200400"/>
          </a:xfrm>
          <a:prstGeom prst="cube">
            <a:avLst>
              <a:gd name="adj" fmla="val 20392"/>
            </a:avLst>
          </a:prstGeom>
          <a:solidFill>
            <a:srgbClr val="FF6600">
              <a:alpha val="69000"/>
            </a:srgb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Project components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038600"/>
            <a:ext cx="186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organization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 rot="19277451">
            <a:off x="583292" y="4395383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"/>
                <a:cs typeface="Arial"/>
              </a:rPr>
              <a:t>space</a:t>
            </a:r>
            <a:endParaRPr lang="en-US" dirty="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992654" y="2893550"/>
            <a:ext cx="91029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52600" y="4572000"/>
            <a:ext cx="2438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85800" y="4572000"/>
            <a:ext cx="106680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752600" y="1676400"/>
            <a:ext cx="0" cy="2895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752600" y="1676400"/>
            <a:ext cx="2438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191000" y="16764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685800" y="25908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3352800" y="25908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685800" y="25908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85800" y="54864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685800" y="1676400"/>
            <a:ext cx="10668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352800" y="1676400"/>
            <a:ext cx="8382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3352800" y="4572000"/>
            <a:ext cx="8382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4419600" y="1447800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1. </a:t>
            </a:r>
            <a:r>
              <a:rPr lang="en-US" dirty="0" smtClean="0">
                <a:latin typeface="Arial"/>
                <a:cs typeface="Arial"/>
              </a:rPr>
              <a:t>Rapid evolution to environmental change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2. </a:t>
            </a:r>
            <a:r>
              <a:rPr lang="en-US" dirty="0" smtClean="0">
                <a:latin typeface="Arial"/>
                <a:cs typeface="Arial"/>
              </a:rPr>
              <a:t>Co-evolution among insects and bacterial symbionts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3.</a:t>
            </a:r>
            <a:r>
              <a:rPr lang="en-US" dirty="0" smtClean="0">
                <a:latin typeface="Arial"/>
                <a:cs typeface="Arial"/>
              </a:rPr>
              <a:t> Effect of temperature on aphid populations and control by their natural enemies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4. </a:t>
            </a:r>
            <a:r>
              <a:rPr lang="en-US" dirty="0" smtClean="0">
                <a:latin typeface="Arial"/>
                <a:cs typeface="Arial"/>
              </a:rPr>
              <a:t>interplay between ecological and evolutionary dynamics</a:t>
            </a:r>
          </a:p>
        </p:txBody>
      </p:sp>
    </p:spTree>
    <p:extLst>
      <p:ext uri="{BB962C8B-B14F-4D97-AF65-F5344CB8AC3E}">
        <p14:creationId xmlns:p14="http://schemas.microsoft.com/office/powerpoint/2010/main" val="12858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http://www.ub.edu/web/ub/galeries/imatges/noticies/2010/02/pugo-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900" y="814843"/>
            <a:ext cx="4305300" cy="276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4" name="Picture 4" descr="http://www.news.wisc.edu/newsphotos/images/ladybu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2580" y="1001566"/>
            <a:ext cx="3124200" cy="349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 descr="http://www.uky.edu/Ag/IPM/appleipm/appleipm/graphics/rosyappleaph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76675"/>
            <a:ext cx="35909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8" name="Picture 8" descr="http://upload.wikimedia.org/wikipedia/commons/8/88/Aphids_May_2010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800" y="4867275"/>
            <a:ext cx="185042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0" name="Picture 10" descr="http://www.gardeningknowhow.com/wp-content/uploads/2007/12/aphid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2997" y="4867275"/>
            <a:ext cx="1373203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2" name="Picture 12" descr="http://www.oardc.ohio-state.edu/grapeipm/images/Grape%20Vine%20Aphid%20(Fig%2044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6200" y="4867276"/>
            <a:ext cx="126492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76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Aphids in agriculture as a model system</a:t>
            </a:r>
          </a:p>
        </p:txBody>
      </p:sp>
    </p:spTree>
    <p:extLst>
      <p:ext uri="{BB962C8B-B14F-4D97-AF65-F5344CB8AC3E}">
        <p14:creationId xmlns:p14="http://schemas.microsoft.com/office/powerpoint/2010/main" val="9533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943600" cy="1143000"/>
          </a:xfrm>
        </p:spPr>
        <p:txBody>
          <a:bodyPr/>
          <a:lstStyle/>
          <a:p>
            <a:pPr>
              <a:defRPr/>
            </a:pPr>
            <a:r>
              <a:rPr lang="en-US" sz="3400" b="1" dirty="0" smtClean="0"/>
              <a:t>Bacterial symbionts</a:t>
            </a:r>
          </a:p>
        </p:txBody>
      </p:sp>
      <p:sp>
        <p:nvSpPr>
          <p:cNvPr id="148482" name="TextBox 10"/>
          <p:cNvSpPr txBox="1">
            <a:spLocks noChangeArrowheads="1"/>
          </p:cNvSpPr>
          <p:nvPr/>
        </p:nvSpPr>
        <p:spPr bwMode="auto">
          <a:xfrm>
            <a:off x="4953000" y="1295400"/>
            <a:ext cx="39703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FF"/>
                </a:solidFill>
                <a:cs typeface="Arial" charset="0"/>
              </a:rPr>
              <a:t>infect 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most insect species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FF"/>
                </a:solidFill>
                <a:cs typeface="Arial" charset="0"/>
              </a:rPr>
              <a:t>heritable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FF"/>
                </a:solidFill>
                <a:cs typeface="Arial" charset="0"/>
              </a:rPr>
              <a:t>part of the extended genome of insects</a:t>
            </a:r>
            <a:endParaRPr lang="en-US" dirty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148483" name="Group 39"/>
          <p:cNvGrpSpPr>
            <a:grpSpLocks/>
          </p:cNvGrpSpPr>
          <p:nvPr/>
        </p:nvGrpSpPr>
        <p:grpSpPr bwMode="auto">
          <a:xfrm>
            <a:off x="766763" y="1431925"/>
            <a:ext cx="3649662" cy="3205163"/>
            <a:chOff x="4707988" y="1855080"/>
            <a:chExt cx="3428999" cy="2783595"/>
          </a:xfrm>
        </p:grpSpPr>
        <p:grpSp>
          <p:nvGrpSpPr>
            <p:cNvPr id="148486" name="Group 9"/>
            <p:cNvGrpSpPr>
              <a:grpSpLocks/>
            </p:cNvGrpSpPr>
            <p:nvPr/>
          </p:nvGrpSpPr>
          <p:grpSpPr bwMode="auto">
            <a:xfrm>
              <a:off x="4707988" y="1855080"/>
              <a:ext cx="3428999" cy="2783595"/>
              <a:chOff x="1584" y="1856"/>
              <a:chExt cx="1584" cy="1112"/>
            </a:xfrm>
          </p:grpSpPr>
          <p:sp>
            <p:nvSpPr>
              <p:cNvPr id="148488" name="Oval 10"/>
              <p:cNvSpPr>
                <a:spLocks noChangeArrowheads="1"/>
              </p:cNvSpPr>
              <p:nvPr/>
            </p:nvSpPr>
            <p:spPr bwMode="auto">
              <a:xfrm rot="-1079366">
                <a:off x="1916" y="2319"/>
                <a:ext cx="110" cy="285"/>
              </a:xfrm>
              <a:prstGeom prst="ellipse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1"/>
              <p:cNvSpPr>
                <a:spLocks noChangeArrowheads="1"/>
              </p:cNvSpPr>
              <p:nvPr/>
            </p:nvSpPr>
            <p:spPr bwMode="auto">
              <a:xfrm>
                <a:off x="2113" y="2208"/>
                <a:ext cx="971" cy="432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8490" name="Oval 12"/>
              <p:cNvSpPr>
                <a:spLocks noChangeArrowheads="1"/>
              </p:cNvSpPr>
              <p:nvPr/>
            </p:nvSpPr>
            <p:spPr bwMode="auto">
              <a:xfrm rot="-1079366">
                <a:off x="1920" y="2304"/>
                <a:ext cx="110" cy="285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1" name="Rectangle 13"/>
              <p:cNvSpPr>
                <a:spLocks noChangeArrowheads="1"/>
              </p:cNvSpPr>
              <p:nvPr/>
            </p:nvSpPr>
            <p:spPr bwMode="auto">
              <a:xfrm rot="-917840">
                <a:off x="1968" y="2358"/>
                <a:ext cx="96" cy="192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rgbClr val="FF99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2" name="Oval 14"/>
              <p:cNvSpPr>
                <a:spLocks noChangeArrowheads="1"/>
              </p:cNvSpPr>
              <p:nvPr/>
            </p:nvSpPr>
            <p:spPr bwMode="auto">
              <a:xfrm rot="-834109">
                <a:off x="2024" y="2288"/>
                <a:ext cx="144" cy="288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3" name="Rectangle 16"/>
              <p:cNvSpPr>
                <a:spLocks noChangeArrowheads="1"/>
              </p:cNvSpPr>
              <p:nvPr/>
            </p:nvSpPr>
            <p:spPr bwMode="auto">
              <a:xfrm rot="-854842">
                <a:off x="2112" y="2256"/>
                <a:ext cx="192" cy="288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rgbClr val="FF99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4" name="Freeform 17"/>
              <p:cNvSpPr>
                <a:spLocks/>
              </p:cNvSpPr>
              <p:nvPr/>
            </p:nvSpPr>
            <p:spPr bwMode="auto">
              <a:xfrm>
                <a:off x="2832" y="2208"/>
                <a:ext cx="288" cy="48"/>
              </a:xfrm>
              <a:custGeom>
                <a:avLst/>
                <a:gdLst>
                  <a:gd name="T0" fmla="*/ 0 w 288"/>
                  <a:gd name="T1" fmla="*/ 1 h 96"/>
                  <a:gd name="T2" fmla="*/ 288 w 288"/>
                  <a:gd name="T3" fmla="*/ 0 h 96"/>
                  <a:gd name="T4" fmla="*/ 0 60000 65536"/>
                  <a:gd name="T5" fmla="*/ 0 60000 65536"/>
                  <a:gd name="T6" fmla="*/ 0 w 288"/>
                  <a:gd name="T7" fmla="*/ 0 h 96"/>
                  <a:gd name="T8" fmla="*/ 288 w 288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8" h="96">
                    <a:moveTo>
                      <a:pt x="0" y="96"/>
                    </a:moveTo>
                    <a:cubicBezTo>
                      <a:pt x="120" y="56"/>
                      <a:pt x="240" y="16"/>
                      <a:pt x="288" y="0"/>
                    </a:cubicBezTo>
                  </a:path>
                </a:pathLst>
              </a:custGeom>
              <a:noFill/>
              <a:ln w="19050">
                <a:solidFill>
                  <a:srgbClr val="FF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5" name="Freeform 18"/>
              <p:cNvSpPr>
                <a:spLocks/>
              </p:cNvSpPr>
              <p:nvPr/>
            </p:nvSpPr>
            <p:spPr bwMode="auto">
              <a:xfrm>
                <a:off x="1615" y="1856"/>
                <a:ext cx="336" cy="480"/>
              </a:xfrm>
              <a:custGeom>
                <a:avLst/>
                <a:gdLst>
                  <a:gd name="T0" fmla="*/ 336 w 336"/>
                  <a:gd name="T1" fmla="*/ 480 h 480"/>
                  <a:gd name="T2" fmla="*/ 288 w 336"/>
                  <a:gd name="T3" fmla="*/ 336 h 480"/>
                  <a:gd name="T4" fmla="*/ 96 w 336"/>
                  <a:gd name="T5" fmla="*/ 96 h 480"/>
                  <a:gd name="T6" fmla="*/ 0 w 33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480"/>
                  <a:gd name="T14" fmla="*/ 336 w 33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480">
                    <a:moveTo>
                      <a:pt x="336" y="480"/>
                    </a:moveTo>
                    <a:cubicBezTo>
                      <a:pt x="332" y="440"/>
                      <a:pt x="328" y="400"/>
                      <a:pt x="288" y="336"/>
                    </a:cubicBezTo>
                    <a:cubicBezTo>
                      <a:pt x="248" y="272"/>
                      <a:pt x="144" y="152"/>
                      <a:pt x="96" y="96"/>
                    </a:cubicBezTo>
                    <a:cubicBezTo>
                      <a:pt x="48" y="40"/>
                      <a:pt x="16" y="16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FF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6" name="Freeform 19"/>
              <p:cNvSpPr>
                <a:spLocks/>
              </p:cNvSpPr>
              <p:nvPr/>
            </p:nvSpPr>
            <p:spPr bwMode="auto">
              <a:xfrm>
                <a:off x="1584" y="1920"/>
                <a:ext cx="336" cy="480"/>
              </a:xfrm>
              <a:custGeom>
                <a:avLst/>
                <a:gdLst>
                  <a:gd name="T0" fmla="*/ 336 w 336"/>
                  <a:gd name="T1" fmla="*/ 480 h 480"/>
                  <a:gd name="T2" fmla="*/ 288 w 336"/>
                  <a:gd name="T3" fmla="*/ 336 h 480"/>
                  <a:gd name="T4" fmla="*/ 96 w 336"/>
                  <a:gd name="T5" fmla="*/ 96 h 480"/>
                  <a:gd name="T6" fmla="*/ 0 w 33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480"/>
                  <a:gd name="T14" fmla="*/ 336 w 33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480">
                    <a:moveTo>
                      <a:pt x="336" y="480"/>
                    </a:moveTo>
                    <a:cubicBezTo>
                      <a:pt x="332" y="440"/>
                      <a:pt x="328" y="400"/>
                      <a:pt x="288" y="336"/>
                    </a:cubicBezTo>
                    <a:cubicBezTo>
                      <a:pt x="248" y="272"/>
                      <a:pt x="144" y="152"/>
                      <a:pt x="96" y="96"/>
                    </a:cubicBezTo>
                    <a:cubicBezTo>
                      <a:pt x="48" y="40"/>
                      <a:pt x="16" y="16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FF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7" name="Oval 20"/>
              <p:cNvSpPr>
                <a:spLocks noChangeArrowheads="1"/>
              </p:cNvSpPr>
              <p:nvPr/>
            </p:nvSpPr>
            <p:spPr bwMode="auto">
              <a:xfrm>
                <a:off x="1945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8" name="Freeform 21"/>
              <p:cNvSpPr>
                <a:spLocks/>
              </p:cNvSpPr>
              <p:nvPr/>
            </p:nvSpPr>
            <p:spPr bwMode="auto">
              <a:xfrm>
                <a:off x="2160" y="2352"/>
                <a:ext cx="240" cy="560"/>
              </a:xfrm>
              <a:custGeom>
                <a:avLst/>
                <a:gdLst>
                  <a:gd name="T0" fmla="*/ 0 w 240"/>
                  <a:gd name="T1" fmla="*/ 192 h 560"/>
                  <a:gd name="T2" fmla="*/ 48 w 240"/>
                  <a:gd name="T3" fmla="*/ 48 h 560"/>
                  <a:gd name="T4" fmla="*/ 144 w 240"/>
                  <a:gd name="T5" fmla="*/ 480 h 560"/>
                  <a:gd name="T6" fmla="*/ 240 w 240"/>
                  <a:gd name="T7" fmla="*/ 528 h 5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560"/>
                  <a:gd name="T14" fmla="*/ 240 w 240"/>
                  <a:gd name="T15" fmla="*/ 560 h 5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560">
                    <a:moveTo>
                      <a:pt x="0" y="192"/>
                    </a:moveTo>
                    <a:cubicBezTo>
                      <a:pt x="12" y="96"/>
                      <a:pt x="24" y="0"/>
                      <a:pt x="48" y="48"/>
                    </a:cubicBezTo>
                    <a:cubicBezTo>
                      <a:pt x="72" y="96"/>
                      <a:pt x="112" y="400"/>
                      <a:pt x="144" y="480"/>
                    </a:cubicBezTo>
                    <a:cubicBezTo>
                      <a:pt x="176" y="560"/>
                      <a:pt x="208" y="544"/>
                      <a:pt x="240" y="52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9" name="Freeform 22"/>
              <p:cNvSpPr>
                <a:spLocks/>
              </p:cNvSpPr>
              <p:nvPr/>
            </p:nvSpPr>
            <p:spPr bwMode="auto">
              <a:xfrm>
                <a:off x="2256" y="2016"/>
                <a:ext cx="384" cy="952"/>
              </a:xfrm>
              <a:custGeom>
                <a:avLst/>
                <a:gdLst>
                  <a:gd name="T0" fmla="*/ 0 w 384"/>
                  <a:gd name="T1" fmla="*/ 528 h 952"/>
                  <a:gd name="T2" fmla="*/ 96 w 384"/>
                  <a:gd name="T3" fmla="*/ 48 h 952"/>
                  <a:gd name="T4" fmla="*/ 288 w 384"/>
                  <a:gd name="T5" fmla="*/ 816 h 952"/>
                  <a:gd name="T6" fmla="*/ 384 w 384"/>
                  <a:gd name="T7" fmla="*/ 864 h 9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952"/>
                  <a:gd name="T14" fmla="*/ 384 w 384"/>
                  <a:gd name="T15" fmla="*/ 952 h 9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952">
                    <a:moveTo>
                      <a:pt x="0" y="528"/>
                    </a:moveTo>
                    <a:cubicBezTo>
                      <a:pt x="24" y="264"/>
                      <a:pt x="48" y="0"/>
                      <a:pt x="96" y="48"/>
                    </a:cubicBezTo>
                    <a:cubicBezTo>
                      <a:pt x="144" y="96"/>
                      <a:pt x="240" y="680"/>
                      <a:pt x="288" y="816"/>
                    </a:cubicBezTo>
                    <a:cubicBezTo>
                      <a:pt x="336" y="952"/>
                      <a:pt x="368" y="856"/>
                      <a:pt x="384" y="86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0" name="Freeform 23"/>
              <p:cNvSpPr>
                <a:spLocks/>
              </p:cNvSpPr>
              <p:nvPr/>
            </p:nvSpPr>
            <p:spPr bwMode="auto">
              <a:xfrm>
                <a:off x="2272" y="2016"/>
                <a:ext cx="384" cy="952"/>
              </a:xfrm>
              <a:custGeom>
                <a:avLst/>
                <a:gdLst>
                  <a:gd name="T0" fmla="*/ 0 w 384"/>
                  <a:gd name="T1" fmla="*/ 528 h 952"/>
                  <a:gd name="T2" fmla="*/ 96 w 384"/>
                  <a:gd name="T3" fmla="*/ 48 h 952"/>
                  <a:gd name="T4" fmla="*/ 288 w 384"/>
                  <a:gd name="T5" fmla="*/ 816 h 952"/>
                  <a:gd name="T6" fmla="*/ 384 w 384"/>
                  <a:gd name="T7" fmla="*/ 864 h 9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952"/>
                  <a:gd name="T14" fmla="*/ 384 w 384"/>
                  <a:gd name="T15" fmla="*/ 952 h 9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952">
                    <a:moveTo>
                      <a:pt x="0" y="528"/>
                    </a:moveTo>
                    <a:cubicBezTo>
                      <a:pt x="24" y="264"/>
                      <a:pt x="48" y="0"/>
                      <a:pt x="96" y="48"/>
                    </a:cubicBezTo>
                    <a:cubicBezTo>
                      <a:pt x="144" y="96"/>
                      <a:pt x="240" y="680"/>
                      <a:pt x="288" y="816"/>
                    </a:cubicBezTo>
                    <a:cubicBezTo>
                      <a:pt x="336" y="952"/>
                      <a:pt x="368" y="856"/>
                      <a:pt x="384" y="864"/>
                    </a:cubicBezTo>
                  </a:path>
                </a:pathLst>
              </a:custGeom>
              <a:noFill/>
              <a:ln w="19050">
                <a:solidFill>
                  <a:srgbClr val="FF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1" name="Freeform 24"/>
              <p:cNvSpPr>
                <a:spLocks/>
              </p:cNvSpPr>
              <p:nvPr/>
            </p:nvSpPr>
            <p:spPr bwMode="auto">
              <a:xfrm>
                <a:off x="2175" y="2352"/>
                <a:ext cx="240" cy="560"/>
              </a:xfrm>
              <a:custGeom>
                <a:avLst/>
                <a:gdLst>
                  <a:gd name="T0" fmla="*/ 0 w 240"/>
                  <a:gd name="T1" fmla="*/ 192 h 560"/>
                  <a:gd name="T2" fmla="*/ 48 w 240"/>
                  <a:gd name="T3" fmla="*/ 48 h 560"/>
                  <a:gd name="T4" fmla="*/ 144 w 240"/>
                  <a:gd name="T5" fmla="*/ 480 h 560"/>
                  <a:gd name="T6" fmla="*/ 240 w 240"/>
                  <a:gd name="T7" fmla="*/ 528 h 5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560"/>
                  <a:gd name="T14" fmla="*/ 240 w 240"/>
                  <a:gd name="T15" fmla="*/ 560 h 5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560">
                    <a:moveTo>
                      <a:pt x="0" y="192"/>
                    </a:moveTo>
                    <a:cubicBezTo>
                      <a:pt x="12" y="96"/>
                      <a:pt x="24" y="0"/>
                      <a:pt x="48" y="48"/>
                    </a:cubicBezTo>
                    <a:cubicBezTo>
                      <a:pt x="72" y="96"/>
                      <a:pt x="112" y="400"/>
                      <a:pt x="144" y="480"/>
                    </a:cubicBezTo>
                    <a:cubicBezTo>
                      <a:pt x="176" y="560"/>
                      <a:pt x="208" y="544"/>
                      <a:pt x="240" y="528"/>
                    </a:cubicBezTo>
                  </a:path>
                </a:pathLst>
              </a:custGeom>
              <a:noFill/>
              <a:ln w="19050">
                <a:solidFill>
                  <a:srgbClr val="FF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2" name="Freeform 25"/>
              <p:cNvSpPr>
                <a:spLocks/>
              </p:cNvSpPr>
              <p:nvPr/>
            </p:nvSpPr>
            <p:spPr bwMode="auto">
              <a:xfrm>
                <a:off x="1968" y="2256"/>
                <a:ext cx="144" cy="600"/>
              </a:xfrm>
              <a:custGeom>
                <a:avLst/>
                <a:gdLst>
                  <a:gd name="T0" fmla="*/ 144 w 144"/>
                  <a:gd name="T1" fmla="*/ 320 h 600"/>
                  <a:gd name="T2" fmla="*/ 48 w 144"/>
                  <a:gd name="T3" fmla="*/ 32 h 600"/>
                  <a:gd name="T4" fmla="*/ 48 w 144"/>
                  <a:gd name="T5" fmla="*/ 512 h 600"/>
                  <a:gd name="T6" fmla="*/ 0 w 144"/>
                  <a:gd name="T7" fmla="*/ 560 h 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600"/>
                  <a:gd name="T14" fmla="*/ 144 w 144"/>
                  <a:gd name="T15" fmla="*/ 600 h 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600">
                    <a:moveTo>
                      <a:pt x="144" y="320"/>
                    </a:moveTo>
                    <a:cubicBezTo>
                      <a:pt x="104" y="160"/>
                      <a:pt x="64" y="0"/>
                      <a:pt x="48" y="32"/>
                    </a:cubicBezTo>
                    <a:cubicBezTo>
                      <a:pt x="32" y="64"/>
                      <a:pt x="56" y="424"/>
                      <a:pt x="48" y="512"/>
                    </a:cubicBezTo>
                    <a:cubicBezTo>
                      <a:pt x="40" y="600"/>
                      <a:pt x="8" y="552"/>
                      <a:pt x="0" y="560"/>
                    </a:cubicBezTo>
                  </a:path>
                </a:pathLst>
              </a:custGeom>
              <a:noFill/>
              <a:ln w="19050">
                <a:solidFill>
                  <a:srgbClr val="FF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3" name="Freeform 26"/>
              <p:cNvSpPr>
                <a:spLocks/>
              </p:cNvSpPr>
              <p:nvPr/>
            </p:nvSpPr>
            <p:spPr bwMode="auto">
              <a:xfrm>
                <a:off x="2000" y="2552"/>
                <a:ext cx="96" cy="56"/>
              </a:xfrm>
              <a:custGeom>
                <a:avLst/>
                <a:gdLst>
                  <a:gd name="T0" fmla="*/ 0 w 96"/>
                  <a:gd name="T1" fmla="*/ 0 h 56"/>
                  <a:gd name="T2" fmla="*/ 48 w 96"/>
                  <a:gd name="T3" fmla="*/ 48 h 56"/>
                  <a:gd name="T4" fmla="*/ 96 w 96"/>
                  <a:gd name="T5" fmla="*/ 48 h 5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56"/>
                  <a:gd name="T11" fmla="*/ 96 w 96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56">
                    <a:moveTo>
                      <a:pt x="0" y="0"/>
                    </a:moveTo>
                    <a:cubicBezTo>
                      <a:pt x="16" y="20"/>
                      <a:pt x="32" y="40"/>
                      <a:pt x="48" y="48"/>
                    </a:cubicBezTo>
                    <a:cubicBezTo>
                      <a:pt x="64" y="56"/>
                      <a:pt x="88" y="48"/>
                      <a:pt x="96" y="48"/>
                    </a:cubicBezTo>
                  </a:path>
                </a:pathLst>
              </a:custGeom>
              <a:noFill/>
              <a:ln w="28575">
                <a:solidFill>
                  <a:srgbClr val="FF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4" name="Freeform 27"/>
              <p:cNvSpPr>
                <a:spLocks/>
              </p:cNvSpPr>
              <p:nvPr/>
            </p:nvSpPr>
            <p:spPr bwMode="auto">
              <a:xfrm>
                <a:off x="1984" y="2271"/>
                <a:ext cx="136" cy="583"/>
              </a:xfrm>
              <a:custGeom>
                <a:avLst/>
                <a:gdLst>
                  <a:gd name="T0" fmla="*/ 77 w 144"/>
                  <a:gd name="T1" fmla="*/ 233 h 600"/>
                  <a:gd name="T2" fmla="*/ 25 w 144"/>
                  <a:gd name="T3" fmla="*/ 21 h 600"/>
                  <a:gd name="T4" fmla="*/ 25 w 144"/>
                  <a:gd name="T5" fmla="*/ 372 h 600"/>
                  <a:gd name="T6" fmla="*/ 0 w 144"/>
                  <a:gd name="T7" fmla="*/ 408 h 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600"/>
                  <a:gd name="T14" fmla="*/ 144 w 144"/>
                  <a:gd name="T15" fmla="*/ 600 h 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600">
                    <a:moveTo>
                      <a:pt x="144" y="320"/>
                    </a:moveTo>
                    <a:cubicBezTo>
                      <a:pt x="104" y="160"/>
                      <a:pt x="64" y="0"/>
                      <a:pt x="48" y="32"/>
                    </a:cubicBezTo>
                    <a:cubicBezTo>
                      <a:pt x="32" y="64"/>
                      <a:pt x="56" y="424"/>
                      <a:pt x="48" y="512"/>
                    </a:cubicBezTo>
                    <a:cubicBezTo>
                      <a:pt x="40" y="600"/>
                      <a:pt x="8" y="552"/>
                      <a:pt x="0" y="56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5" name="Freeform 28"/>
              <p:cNvSpPr>
                <a:spLocks/>
              </p:cNvSpPr>
              <p:nvPr/>
            </p:nvSpPr>
            <p:spPr bwMode="auto">
              <a:xfrm>
                <a:off x="2880" y="2256"/>
                <a:ext cx="288" cy="96"/>
              </a:xfrm>
              <a:custGeom>
                <a:avLst/>
                <a:gdLst>
                  <a:gd name="T0" fmla="*/ 0 w 288"/>
                  <a:gd name="T1" fmla="*/ 96 h 96"/>
                  <a:gd name="T2" fmla="*/ 288 w 288"/>
                  <a:gd name="T3" fmla="*/ 0 h 96"/>
                  <a:gd name="T4" fmla="*/ 0 60000 65536"/>
                  <a:gd name="T5" fmla="*/ 0 60000 65536"/>
                  <a:gd name="T6" fmla="*/ 0 w 288"/>
                  <a:gd name="T7" fmla="*/ 0 h 96"/>
                  <a:gd name="T8" fmla="*/ 288 w 288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8" h="96">
                    <a:moveTo>
                      <a:pt x="0" y="96"/>
                    </a:moveTo>
                    <a:cubicBezTo>
                      <a:pt x="120" y="56"/>
                      <a:pt x="240" y="16"/>
                      <a:pt x="288" y="0"/>
                    </a:cubicBezTo>
                  </a:path>
                </a:pathLst>
              </a:custGeom>
              <a:noFill/>
              <a:ln w="19050">
                <a:solidFill>
                  <a:srgbClr val="FF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6" name="Freeform 29"/>
              <p:cNvSpPr>
                <a:spLocks/>
              </p:cNvSpPr>
              <p:nvPr/>
            </p:nvSpPr>
            <p:spPr bwMode="auto">
              <a:xfrm>
                <a:off x="2934" y="2265"/>
                <a:ext cx="233" cy="81"/>
              </a:xfrm>
              <a:custGeom>
                <a:avLst/>
                <a:gdLst>
                  <a:gd name="T0" fmla="*/ 0 w 288"/>
                  <a:gd name="T1" fmla="*/ 15 h 96"/>
                  <a:gd name="T2" fmla="*/ 28 w 288"/>
                  <a:gd name="T3" fmla="*/ 0 h 96"/>
                  <a:gd name="T4" fmla="*/ 0 60000 65536"/>
                  <a:gd name="T5" fmla="*/ 0 60000 65536"/>
                  <a:gd name="T6" fmla="*/ 0 w 288"/>
                  <a:gd name="T7" fmla="*/ 0 h 96"/>
                  <a:gd name="T8" fmla="*/ 288 w 288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8" h="96">
                    <a:moveTo>
                      <a:pt x="0" y="96"/>
                    </a:moveTo>
                    <a:cubicBezTo>
                      <a:pt x="120" y="56"/>
                      <a:pt x="240" y="16"/>
                      <a:pt x="28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7" name="Freeform 30"/>
              <p:cNvSpPr>
                <a:spLocks/>
              </p:cNvSpPr>
              <p:nvPr/>
            </p:nvSpPr>
            <p:spPr bwMode="auto">
              <a:xfrm rot="464721">
                <a:off x="2950" y="2202"/>
                <a:ext cx="167" cy="56"/>
              </a:xfrm>
              <a:custGeom>
                <a:avLst/>
                <a:gdLst>
                  <a:gd name="T0" fmla="*/ 0 w 288"/>
                  <a:gd name="T1" fmla="*/ 1 h 96"/>
                  <a:gd name="T2" fmla="*/ 1 w 288"/>
                  <a:gd name="T3" fmla="*/ 0 h 96"/>
                  <a:gd name="T4" fmla="*/ 0 60000 65536"/>
                  <a:gd name="T5" fmla="*/ 0 60000 65536"/>
                  <a:gd name="T6" fmla="*/ 0 w 288"/>
                  <a:gd name="T7" fmla="*/ 0 h 96"/>
                  <a:gd name="T8" fmla="*/ 288 w 288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8" h="96">
                    <a:moveTo>
                      <a:pt x="0" y="96"/>
                    </a:moveTo>
                    <a:cubicBezTo>
                      <a:pt x="120" y="56"/>
                      <a:pt x="240" y="16"/>
                      <a:pt x="28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5"/>
              <p:cNvSpPr>
                <a:spLocks noChangeArrowheads="1"/>
              </p:cNvSpPr>
              <p:nvPr/>
            </p:nvSpPr>
            <p:spPr bwMode="auto">
              <a:xfrm>
                <a:off x="2093" y="2169"/>
                <a:ext cx="973" cy="432"/>
              </a:xfrm>
              <a:prstGeom prst="ellipse">
                <a:avLst/>
              </a:prstGeom>
              <a:solidFill>
                <a:srgbClr val="FF9999"/>
              </a:solidFill>
              <a:ln w="12700">
                <a:solidFill>
                  <a:srgbClr val="FF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</p:grpSp>
        <p:pic>
          <p:nvPicPr>
            <p:cNvPr id="148487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211" y="2856373"/>
              <a:ext cx="1307875" cy="79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48484" name="Picture 7" descr="ApsecondariesBUc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2" t="-40514"/>
          <a:stretch>
            <a:fillRect/>
          </a:stretch>
        </p:blipFill>
        <p:spPr bwMode="auto">
          <a:xfrm>
            <a:off x="3200400" y="3429000"/>
            <a:ext cx="2708275" cy="28368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lowchart: Extract 34"/>
          <p:cNvSpPr/>
          <p:nvPr/>
        </p:nvSpPr>
        <p:spPr>
          <a:xfrm rot="18822591">
            <a:off x="3039268" y="3075782"/>
            <a:ext cx="341313" cy="1600200"/>
          </a:xfrm>
          <a:prstGeom prst="flowChartExtra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66830" y="5784035"/>
            <a:ext cx="1741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obligatory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065677" y="4249838"/>
            <a:ext cx="180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facultative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74602" y="6402983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Kerry Oliver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582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b="1" dirty="0" smtClean="0"/>
              <a:t>Pea aphid model system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62100" y="3341688"/>
          <a:ext cx="6019800" cy="174625"/>
        </p:xfrm>
        <a:graphic>
          <a:graphicData uri="http://schemas.openxmlformats.org/drawingml/2006/table">
            <a:tbl>
              <a:tblPr/>
              <a:tblGrid>
                <a:gridCol w="6019800"/>
              </a:tblGrid>
              <a:tr h="1746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1E1F"/>
                          </a:solidFill>
                          <a:latin typeface="PBOSUS+Myriad-Roman"/>
                          <a:ea typeface="Times New Roman"/>
                          <a:cs typeface="PBOSUS+Myriad-Roman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PBOSUS+Myriad-Roman"/>
                        <a:ea typeface="Times New Roman"/>
                        <a:cs typeface="PBOSUS+Myriad-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1219200" y="1066800"/>
            <a:ext cx="5867400" cy="5638800"/>
            <a:chOff x="1975449" y="1613140"/>
            <a:chExt cx="4692770" cy="4563373"/>
          </a:xfrm>
        </p:grpSpPr>
        <p:pic>
          <p:nvPicPr>
            <p:cNvPr id="149510" name="Picture 1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449" y="1613140"/>
              <a:ext cx="4692770" cy="4563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975449" y="3894827"/>
              <a:ext cx="158712" cy="219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98015" y="3894827"/>
              <a:ext cx="173948" cy="219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49509" name="TextBox 8"/>
          <p:cNvSpPr txBox="1">
            <a:spLocks noChangeArrowheads="1"/>
          </p:cNvSpPr>
          <p:nvPr/>
        </p:nvSpPr>
        <p:spPr bwMode="auto">
          <a:xfrm>
            <a:off x="7086600" y="60960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Oliver et al. (2010 Ann. Rev. Entomol.)</a:t>
            </a:r>
          </a:p>
        </p:txBody>
      </p:sp>
    </p:spTree>
    <p:extLst>
      <p:ext uri="{BB962C8B-B14F-4D97-AF65-F5344CB8AC3E}">
        <p14:creationId xmlns:p14="http://schemas.microsoft.com/office/powerpoint/2010/main" val="7541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99427"/>
              </p:ext>
            </p:extLst>
          </p:nvPr>
        </p:nvGraphicFramePr>
        <p:xfrm>
          <a:off x="3962400" y="1260020"/>
          <a:ext cx="4419600" cy="544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2" name="Photo Editor Photo" r:id="rId4" imgW="6733333" imgH="8295238" progId="">
                  <p:embed/>
                </p:oleObj>
              </mc:Choice>
              <mc:Fallback>
                <p:oleObj name="Photo Editor Photo" r:id="rId4" imgW="6733333" imgH="82952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260020"/>
                        <a:ext cx="4419600" cy="5445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609600" y="330200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 smtClean="0"/>
              <a:t>Many lineages of heritable symbionts in aphids</a:t>
            </a:r>
            <a:endParaRPr lang="en-US" sz="2800" dirty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4721225"/>
            <a:ext cx="25146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21012"/>
            <a:ext cx="25146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5113"/>
            <a:ext cx="25146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1676400" y="6427787"/>
            <a:ext cx="1619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" dirty="0"/>
              <a:t>Photo credit: Alex Wild</a:t>
            </a:r>
          </a:p>
        </p:txBody>
      </p:sp>
    </p:spTree>
    <p:extLst>
      <p:ext uri="{BB962C8B-B14F-4D97-AF65-F5344CB8AC3E}">
        <p14:creationId xmlns:p14="http://schemas.microsoft.com/office/powerpoint/2010/main" val="24903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5715000" y="457200"/>
            <a:ext cx="32766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P</a:t>
            </a:r>
            <a:r>
              <a:rPr lang="en-US" sz="2400" dirty="0" smtClean="0"/>
              <a:t>arasitoids</a:t>
            </a:r>
            <a:endParaRPr lang="en-US" sz="2400" dirty="0"/>
          </a:p>
          <a:p>
            <a:endParaRPr lang="en-US" dirty="0"/>
          </a:p>
          <a:p>
            <a:r>
              <a:rPr lang="en-US" sz="2400" dirty="0" smtClean="0"/>
              <a:t>develop </a:t>
            </a:r>
            <a:r>
              <a:rPr lang="en-US" sz="2400" dirty="0"/>
              <a:t>within aphids and </a:t>
            </a:r>
            <a:r>
              <a:rPr lang="en-US" sz="2400" dirty="0" smtClean="0"/>
              <a:t>form a </a:t>
            </a:r>
            <a:r>
              <a:rPr lang="ja-JP" altLang="en-US" sz="2400" dirty="0"/>
              <a:t>“</a:t>
            </a:r>
            <a:r>
              <a:rPr lang="en-US" sz="2400" dirty="0"/>
              <a:t>mummy</a:t>
            </a:r>
            <a:r>
              <a:rPr lang="ja-JP" altLang="en-US" sz="2400" dirty="0"/>
              <a:t>”</a:t>
            </a:r>
            <a:endParaRPr lang="en-US" sz="2400" dirty="0"/>
          </a:p>
          <a:p>
            <a:endParaRPr lang="en-US" dirty="0"/>
          </a:p>
          <a:p>
            <a:r>
              <a:rPr lang="en-US" sz="2400" dirty="0" smtClean="0"/>
              <a:t>specialize on a small number of aphid species</a:t>
            </a:r>
          </a:p>
          <a:p>
            <a:endParaRPr lang="en-US" dirty="0"/>
          </a:p>
          <a:p>
            <a:r>
              <a:rPr lang="en-US" dirty="0"/>
              <a:t>often important biological control </a:t>
            </a:r>
            <a:r>
              <a:rPr lang="en-US" dirty="0" smtClean="0"/>
              <a:t>agents</a:t>
            </a:r>
            <a:endParaRPr lang="en-US" dirty="0"/>
          </a:p>
        </p:txBody>
      </p:sp>
      <p:pic>
        <p:nvPicPr>
          <p:cNvPr id="4" name="Picture 34" descr="IMGP3118(colinEdit)"/>
          <p:cNvPicPr>
            <a:picLocks noChangeAspect="1" noChangeArrowheads="1"/>
          </p:cNvPicPr>
          <p:nvPr/>
        </p:nvPicPr>
        <p:blipFill>
          <a:blip r:embed="rId3" cstate="screen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334000" cy="690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304800"/>
            <a:ext cx="3619500" cy="1143000"/>
          </a:xfrm>
        </p:spPr>
        <p:txBody>
          <a:bodyPr/>
          <a:lstStyle/>
          <a:p>
            <a:r>
              <a:rPr lang="en-US" sz="3200" dirty="0" smtClean="0"/>
              <a:t>Ladybeetles</a:t>
            </a:r>
            <a:endParaRPr lang="en-US" sz="3200" dirty="0"/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2838" y="1528763"/>
            <a:ext cx="3459162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C7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/>
              <a:t>	</a:t>
            </a:r>
            <a:r>
              <a:rPr lang="en-US" sz="2400" i="1" dirty="0">
                <a:solidFill>
                  <a:srgbClr val="3536DC"/>
                </a:solidFill>
              </a:rPr>
              <a:t>Coccinella septempunctata</a:t>
            </a:r>
            <a:endParaRPr lang="en-US" sz="2400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Europe/Asia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Harmonia 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i="1" dirty="0">
                <a:solidFill>
                  <a:srgbClr val="3536DC"/>
                </a:solidFill>
              </a:rPr>
              <a:t>Harmonia axyridis</a:t>
            </a:r>
            <a:endParaRPr lang="en-US" sz="2400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Asia</a:t>
            </a:r>
          </a:p>
        </p:txBody>
      </p:sp>
      <p:pic>
        <p:nvPicPr>
          <p:cNvPr id="782347" name="Picture 11" descr="Harmonia_small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91364" y="3245588"/>
            <a:ext cx="3106849" cy="41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48" name="Picture 12" descr="C7correcte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4133404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95725" y="2314575"/>
            <a:ext cx="1428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orchidcarelady.com/wp-content/uploads/2010/08/Hot-Sun-Thermometer-300x2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" y="81758"/>
            <a:ext cx="2771127" cy="272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 rot="1537253">
            <a:off x="2229402" y="2031342"/>
            <a:ext cx="1863166" cy="1219200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038600"/>
            <a:ext cx="186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organization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 rot="19277451">
            <a:off x="583292" y="4395383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"/>
                <a:cs typeface="Arial"/>
              </a:rPr>
              <a:t>space</a:t>
            </a:r>
            <a:endParaRPr lang="en-US" dirty="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1030754" y="2931650"/>
            <a:ext cx="83409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52600" y="4572000"/>
            <a:ext cx="2438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85800" y="4572000"/>
            <a:ext cx="106680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752600" y="1676400"/>
            <a:ext cx="0" cy="2895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752600" y="1676400"/>
            <a:ext cx="2438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191000" y="16764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685800" y="25908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3352800" y="25908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685800" y="25908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85800" y="54864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685800" y="1676400"/>
            <a:ext cx="10668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352800" y="1676400"/>
            <a:ext cx="8382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3352800" y="4572000"/>
            <a:ext cx="8382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5-Point Star 19"/>
          <p:cNvSpPr/>
          <p:nvPr/>
        </p:nvSpPr>
        <p:spPr bwMode="auto">
          <a:xfrm>
            <a:off x="1600200" y="4038600"/>
            <a:ext cx="457200" cy="457200"/>
          </a:xfrm>
          <a:prstGeom prst="star5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828800" y="44196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4495800" y="1676400"/>
            <a:ext cx="457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Project 3.</a:t>
            </a:r>
            <a:r>
              <a:rPr lang="en-US" dirty="0" smtClean="0">
                <a:latin typeface="Arial"/>
                <a:cs typeface="Arial"/>
              </a:rPr>
              <a:t> Effect of temperature on aphid populations and control by their natural enemies</a:t>
            </a:r>
            <a:endParaRPr lang="en-US" dirty="0" smtClean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9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038600"/>
            <a:ext cx="186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organization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 rot="19277451">
            <a:off x="583292" y="4395383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"/>
                <a:cs typeface="Arial"/>
              </a:rPr>
              <a:t>space</a:t>
            </a:r>
            <a:endParaRPr lang="en-US" dirty="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1030754" y="2931650"/>
            <a:ext cx="83409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52600" y="4572000"/>
            <a:ext cx="2438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85800" y="4572000"/>
            <a:ext cx="106680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752600" y="1676400"/>
            <a:ext cx="0" cy="2895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752600" y="1676400"/>
            <a:ext cx="2438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191000" y="16764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685800" y="25908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3352800" y="25908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685800" y="25908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85800" y="54864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685800" y="1676400"/>
            <a:ext cx="10668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352800" y="1676400"/>
            <a:ext cx="8382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3352800" y="4572000"/>
            <a:ext cx="8382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4495800" y="1676400"/>
            <a:ext cx="457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Project 3.</a:t>
            </a:r>
            <a:r>
              <a:rPr lang="en-US" dirty="0" smtClean="0">
                <a:latin typeface="Arial"/>
                <a:cs typeface="Arial"/>
              </a:rPr>
              <a:t> Effect of temperature on aphid populations and control by their natural enemies</a:t>
            </a:r>
          </a:p>
        </p:txBody>
      </p:sp>
      <p:sp>
        <p:nvSpPr>
          <p:cNvPr id="20" name="5-Point Star 19"/>
          <p:cNvSpPr/>
          <p:nvPr/>
        </p:nvSpPr>
        <p:spPr bwMode="auto">
          <a:xfrm>
            <a:off x="1600200" y="4038600"/>
            <a:ext cx="457200" cy="457200"/>
          </a:xfrm>
          <a:prstGeom prst="star5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828800" y="44196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5-Point Star 23"/>
          <p:cNvSpPr/>
          <p:nvPr/>
        </p:nvSpPr>
        <p:spPr bwMode="auto">
          <a:xfrm>
            <a:off x="1600200" y="1828800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1828800" y="2133600"/>
            <a:ext cx="0" cy="251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5-Point Star 29"/>
          <p:cNvSpPr/>
          <p:nvPr/>
        </p:nvSpPr>
        <p:spPr bwMode="auto">
          <a:xfrm>
            <a:off x="3657600" y="1828800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3886200" y="2133600"/>
            <a:ext cx="0" cy="251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5-Point Star 34"/>
          <p:cNvSpPr/>
          <p:nvPr/>
        </p:nvSpPr>
        <p:spPr bwMode="auto">
          <a:xfrm>
            <a:off x="3048000" y="2590800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3276600" y="2895600"/>
            <a:ext cx="0" cy="251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1828800" y="2362200"/>
            <a:ext cx="0" cy="1524000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057400" y="2133600"/>
            <a:ext cx="1447800" cy="0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0" idx="2"/>
          </p:cNvCxnSpPr>
          <p:nvPr/>
        </p:nvCxnSpPr>
        <p:spPr bwMode="auto">
          <a:xfrm flipH="1">
            <a:off x="3352800" y="2285999"/>
            <a:ext cx="392118" cy="457201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762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371600"/>
            <a:ext cx="6248400" cy="885825"/>
          </a:xfrm>
        </p:spPr>
        <p:txBody>
          <a:bodyPr/>
          <a:lstStyle/>
          <a:p>
            <a:r>
              <a:rPr lang="en-US" sz="3200" dirty="0" smtClean="0">
                <a:latin typeface="Arial"/>
                <a:cs typeface="Arial"/>
              </a:rPr>
              <a:t>Small-scale temperature manipulation in the field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560141" name="Picture 13" descr="June 2008 05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0325"/>
            <a:ext cx="39830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0146" name="Group 18"/>
          <p:cNvGrpSpPr>
            <a:grpSpLocks/>
          </p:cNvGrpSpPr>
          <p:nvPr/>
        </p:nvGrpSpPr>
        <p:grpSpPr bwMode="auto">
          <a:xfrm>
            <a:off x="4892675" y="3895725"/>
            <a:ext cx="3725863" cy="2619375"/>
            <a:chOff x="575" y="192"/>
            <a:chExt cx="4925" cy="3783"/>
          </a:xfrm>
        </p:grpSpPr>
        <p:sp>
          <p:nvSpPr>
            <p:cNvPr id="560147" name="Line 19"/>
            <p:cNvSpPr>
              <a:spLocks noChangeShapeType="1"/>
            </p:cNvSpPr>
            <p:nvPr/>
          </p:nvSpPr>
          <p:spPr bwMode="auto">
            <a:xfrm>
              <a:off x="614" y="192"/>
              <a:ext cx="1" cy="37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48" name="Line 20"/>
            <p:cNvSpPr>
              <a:spLocks noChangeShapeType="1"/>
            </p:cNvSpPr>
            <p:nvPr/>
          </p:nvSpPr>
          <p:spPr bwMode="auto">
            <a:xfrm>
              <a:off x="575" y="3936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49" name="Line 21"/>
            <p:cNvSpPr>
              <a:spLocks noChangeShapeType="1"/>
            </p:cNvSpPr>
            <p:nvPr/>
          </p:nvSpPr>
          <p:spPr bwMode="auto">
            <a:xfrm>
              <a:off x="575" y="3398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50" name="Line 22"/>
            <p:cNvSpPr>
              <a:spLocks noChangeShapeType="1"/>
            </p:cNvSpPr>
            <p:nvPr/>
          </p:nvSpPr>
          <p:spPr bwMode="auto">
            <a:xfrm>
              <a:off x="575" y="2867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51" name="Line 23"/>
            <p:cNvSpPr>
              <a:spLocks noChangeShapeType="1"/>
            </p:cNvSpPr>
            <p:nvPr/>
          </p:nvSpPr>
          <p:spPr bwMode="auto">
            <a:xfrm>
              <a:off x="575" y="2330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52" name="Line 24"/>
            <p:cNvSpPr>
              <a:spLocks noChangeShapeType="1"/>
            </p:cNvSpPr>
            <p:nvPr/>
          </p:nvSpPr>
          <p:spPr bwMode="auto">
            <a:xfrm>
              <a:off x="575" y="1798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53" name="Line 25"/>
            <p:cNvSpPr>
              <a:spLocks noChangeShapeType="1"/>
            </p:cNvSpPr>
            <p:nvPr/>
          </p:nvSpPr>
          <p:spPr bwMode="auto">
            <a:xfrm>
              <a:off x="575" y="1261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54" name="Line 26"/>
            <p:cNvSpPr>
              <a:spLocks noChangeShapeType="1"/>
            </p:cNvSpPr>
            <p:nvPr/>
          </p:nvSpPr>
          <p:spPr bwMode="auto">
            <a:xfrm>
              <a:off x="575" y="729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55" name="Line 27"/>
            <p:cNvSpPr>
              <a:spLocks noChangeShapeType="1"/>
            </p:cNvSpPr>
            <p:nvPr/>
          </p:nvSpPr>
          <p:spPr bwMode="auto">
            <a:xfrm>
              <a:off x="575" y="192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56" name="Line 28"/>
            <p:cNvSpPr>
              <a:spLocks noChangeShapeType="1"/>
            </p:cNvSpPr>
            <p:nvPr/>
          </p:nvSpPr>
          <p:spPr bwMode="auto">
            <a:xfrm>
              <a:off x="614" y="3936"/>
              <a:ext cx="48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57" name="Line 29"/>
            <p:cNvSpPr>
              <a:spLocks noChangeShapeType="1"/>
            </p:cNvSpPr>
            <p:nvPr/>
          </p:nvSpPr>
          <p:spPr bwMode="auto">
            <a:xfrm flipV="1">
              <a:off x="614" y="393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58" name="Line 30"/>
            <p:cNvSpPr>
              <a:spLocks noChangeShapeType="1"/>
            </p:cNvSpPr>
            <p:nvPr/>
          </p:nvSpPr>
          <p:spPr bwMode="auto">
            <a:xfrm flipV="1">
              <a:off x="1022" y="393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59" name="Line 31"/>
            <p:cNvSpPr>
              <a:spLocks noChangeShapeType="1"/>
            </p:cNvSpPr>
            <p:nvPr/>
          </p:nvSpPr>
          <p:spPr bwMode="auto">
            <a:xfrm flipV="1">
              <a:off x="1424" y="393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60" name="Line 32"/>
            <p:cNvSpPr>
              <a:spLocks noChangeShapeType="1"/>
            </p:cNvSpPr>
            <p:nvPr/>
          </p:nvSpPr>
          <p:spPr bwMode="auto">
            <a:xfrm flipV="1">
              <a:off x="1831" y="393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61" name="Line 33"/>
            <p:cNvSpPr>
              <a:spLocks noChangeShapeType="1"/>
            </p:cNvSpPr>
            <p:nvPr/>
          </p:nvSpPr>
          <p:spPr bwMode="auto">
            <a:xfrm flipV="1">
              <a:off x="2239" y="393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62" name="Line 34"/>
            <p:cNvSpPr>
              <a:spLocks noChangeShapeType="1"/>
            </p:cNvSpPr>
            <p:nvPr/>
          </p:nvSpPr>
          <p:spPr bwMode="auto">
            <a:xfrm flipV="1">
              <a:off x="2646" y="393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63" name="Line 35"/>
            <p:cNvSpPr>
              <a:spLocks noChangeShapeType="1"/>
            </p:cNvSpPr>
            <p:nvPr/>
          </p:nvSpPr>
          <p:spPr bwMode="auto">
            <a:xfrm flipV="1">
              <a:off x="3048" y="393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64" name="Line 36"/>
            <p:cNvSpPr>
              <a:spLocks noChangeShapeType="1"/>
            </p:cNvSpPr>
            <p:nvPr/>
          </p:nvSpPr>
          <p:spPr bwMode="auto">
            <a:xfrm flipV="1">
              <a:off x="3456" y="393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65" name="Line 37"/>
            <p:cNvSpPr>
              <a:spLocks noChangeShapeType="1"/>
            </p:cNvSpPr>
            <p:nvPr/>
          </p:nvSpPr>
          <p:spPr bwMode="auto">
            <a:xfrm flipV="1">
              <a:off x="3864" y="393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66" name="Line 38"/>
            <p:cNvSpPr>
              <a:spLocks noChangeShapeType="1"/>
            </p:cNvSpPr>
            <p:nvPr/>
          </p:nvSpPr>
          <p:spPr bwMode="auto">
            <a:xfrm flipV="1">
              <a:off x="4271" y="393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67" name="Line 39"/>
            <p:cNvSpPr>
              <a:spLocks noChangeShapeType="1"/>
            </p:cNvSpPr>
            <p:nvPr/>
          </p:nvSpPr>
          <p:spPr bwMode="auto">
            <a:xfrm flipV="1">
              <a:off x="4673" y="393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68" name="Line 40"/>
            <p:cNvSpPr>
              <a:spLocks noChangeShapeType="1"/>
            </p:cNvSpPr>
            <p:nvPr/>
          </p:nvSpPr>
          <p:spPr bwMode="auto">
            <a:xfrm flipV="1">
              <a:off x="5081" y="393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69" name="Line 41"/>
            <p:cNvSpPr>
              <a:spLocks noChangeShapeType="1"/>
            </p:cNvSpPr>
            <p:nvPr/>
          </p:nvSpPr>
          <p:spPr bwMode="auto">
            <a:xfrm flipV="1">
              <a:off x="5488" y="393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70" name="Freeform 42"/>
            <p:cNvSpPr>
              <a:spLocks/>
            </p:cNvSpPr>
            <p:nvPr/>
          </p:nvSpPr>
          <p:spPr bwMode="auto">
            <a:xfrm>
              <a:off x="592" y="1052"/>
              <a:ext cx="4908" cy="2917"/>
            </a:xfrm>
            <a:custGeom>
              <a:avLst/>
              <a:gdLst>
                <a:gd name="T0" fmla="*/ 12 w 867"/>
                <a:gd name="T1" fmla="*/ 336 h 516"/>
                <a:gd name="T2" fmla="*/ 27 w 867"/>
                <a:gd name="T3" fmla="*/ 361 h 516"/>
                <a:gd name="T4" fmla="*/ 42 w 867"/>
                <a:gd name="T5" fmla="*/ 343 h 516"/>
                <a:gd name="T6" fmla="*/ 57 w 867"/>
                <a:gd name="T7" fmla="*/ 289 h 516"/>
                <a:gd name="T8" fmla="*/ 72 w 867"/>
                <a:gd name="T9" fmla="*/ 259 h 516"/>
                <a:gd name="T10" fmla="*/ 87 w 867"/>
                <a:gd name="T11" fmla="*/ 149 h 516"/>
                <a:gd name="T12" fmla="*/ 102 w 867"/>
                <a:gd name="T13" fmla="*/ 2 h 516"/>
                <a:gd name="T14" fmla="*/ 117 w 867"/>
                <a:gd name="T15" fmla="*/ 82 h 516"/>
                <a:gd name="T16" fmla="*/ 132 w 867"/>
                <a:gd name="T17" fmla="*/ 66 h 516"/>
                <a:gd name="T18" fmla="*/ 147 w 867"/>
                <a:gd name="T19" fmla="*/ 103 h 516"/>
                <a:gd name="T20" fmla="*/ 162 w 867"/>
                <a:gd name="T21" fmla="*/ 159 h 516"/>
                <a:gd name="T22" fmla="*/ 177 w 867"/>
                <a:gd name="T23" fmla="*/ 142 h 516"/>
                <a:gd name="T24" fmla="*/ 192 w 867"/>
                <a:gd name="T25" fmla="*/ 52 h 516"/>
                <a:gd name="T26" fmla="*/ 207 w 867"/>
                <a:gd name="T27" fmla="*/ 54 h 516"/>
                <a:gd name="T28" fmla="*/ 222 w 867"/>
                <a:gd name="T29" fmla="*/ 137 h 516"/>
                <a:gd name="T30" fmla="*/ 236 w 867"/>
                <a:gd name="T31" fmla="*/ 206 h 516"/>
                <a:gd name="T32" fmla="*/ 251 w 867"/>
                <a:gd name="T33" fmla="*/ 206 h 516"/>
                <a:gd name="T34" fmla="*/ 266 w 867"/>
                <a:gd name="T35" fmla="*/ 239 h 516"/>
                <a:gd name="T36" fmla="*/ 281 w 867"/>
                <a:gd name="T37" fmla="*/ 278 h 516"/>
                <a:gd name="T38" fmla="*/ 296 w 867"/>
                <a:gd name="T39" fmla="*/ 287 h 516"/>
                <a:gd name="T40" fmla="*/ 311 w 867"/>
                <a:gd name="T41" fmla="*/ 317 h 516"/>
                <a:gd name="T42" fmla="*/ 326 w 867"/>
                <a:gd name="T43" fmla="*/ 327 h 516"/>
                <a:gd name="T44" fmla="*/ 341 w 867"/>
                <a:gd name="T45" fmla="*/ 345 h 516"/>
                <a:gd name="T46" fmla="*/ 356 w 867"/>
                <a:gd name="T47" fmla="*/ 358 h 516"/>
                <a:gd name="T48" fmla="*/ 371 w 867"/>
                <a:gd name="T49" fmla="*/ 371 h 516"/>
                <a:gd name="T50" fmla="*/ 386 w 867"/>
                <a:gd name="T51" fmla="*/ 384 h 516"/>
                <a:gd name="T52" fmla="*/ 401 w 867"/>
                <a:gd name="T53" fmla="*/ 389 h 516"/>
                <a:gd name="T54" fmla="*/ 416 w 867"/>
                <a:gd name="T55" fmla="*/ 389 h 516"/>
                <a:gd name="T56" fmla="*/ 431 w 867"/>
                <a:gd name="T57" fmla="*/ 395 h 516"/>
                <a:gd name="T58" fmla="*/ 446 w 867"/>
                <a:gd name="T59" fmla="*/ 394 h 516"/>
                <a:gd name="T60" fmla="*/ 461 w 867"/>
                <a:gd name="T61" fmla="*/ 406 h 516"/>
                <a:gd name="T62" fmla="*/ 476 w 867"/>
                <a:gd name="T63" fmla="*/ 412 h 516"/>
                <a:gd name="T64" fmla="*/ 491 w 867"/>
                <a:gd name="T65" fmla="*/ 426 h 516"/>
                <a:gd name="T66" fmla="*/ 506 w 867"/>
                <a:gd name="T67" fmla="*/ 433 h 516"/>
                <a:gd name="T68" fmla="*/ 521 w 867"/>
                <a:gd name="T69" fmla="*/ 459 h 516"/>
                <a:gd name="T70" fmla="*/ 535 w 867"/>
                <a:gd name="T71" fmla="*/ 481 h 516"/>
                <a:gd name="T72" fmla="*/ 550 w 867"/>
                <a:gd name="T73" fmla="*/ 483 h 516"/>
                <a:gd name="T74" fmla="*/ 565 w 867"/>
                <a:gd name="T75" fmla="*/ 471 h 516"/>
                <a:gd name="T76" fmla="*/ 580 w 867"/>
                <a:gd name="T77" fmla="*/ 475 h 516"/>
                <a:gd name="T78" fmla="*/ 595 w 867"/>
                <a:gd name="T79" fmla="*/ 471 h 516"/>
                <a:gd name="T80" fmla="*/ 610 w 867"/>
                <a:gd name="T81" fmla="*/ 477 h 516"/>
                <a:gd name="T82" fmla="*/ 625 w 867"/>
                <a:gd name="T83" fmla="*/ 479 h 516"/>
                <a:gd name="T84" fmla="*/ 640 w 867"/>
                <a:gd name="T85" fmla="*/ 483 h 516"/>
                <a:gd name="T86" fmla="*/ 655 w 867"/>
                <a:gd name="T87" fmla="*/ 483 h 516"/>
                <a:gd name="T88" fmla="*/ 670 w 867"/>
                <a:gd name="T89" fmla="*/ 478 h 516"/>
                <a:gd name="T90" fmla="*/ 685 w 867"/>
                <a:gd name="T91" fmla="*/ 489 h 516"/>
                <a:gd name="T92" fmla="*/ 700 w 867"/>
                <a:gd name="T93" fmla="*/ 501 h 516"/>
                <a:gd name="T94" fmla="*/ 715 w 867"/>
                <a:gd name="T95" fmla="*/ 510 h 516"/>
                <a:gd name="T96" fmla="*/ 730 w 867"/>
                <a:gd name="T97" fmla="*/ 515 h 516"/>
                <a:gd name="T98" fmla="*/ 745 w 867"/>
                <a:gd name="T99" fmla="*/ 499 h 516"/>
                <a:gd name="T100" fmla="*/ 760 w 867"/>
                <a:gd name="T101" fmla="*/ 480 h 516"/>
                <a:gd name="T102" fmla="*/ 775 w 867"/>
                <a:gd name="T103" fmla="*/ 466 h 516"/>
                <a:gd name="T104" fmla="*/ 790 w 867"/>
                <a:gd name="T105" fmla="*/ 448 h 516"/>
                <a:gd name="T106" fmla="*/ 805 w 867"/>
                <a:gd name="T107" fmla="*/ 437 h 516"/>
                <a:gd name="T108" fmla="*/ 819 w 867"/>
                <a:gd name="T109" fmla="*/ 420 h 516"/>
                <a:gd name="T110" fmla="*/ 834 w 867"/>
                <a:gd name="T111" fmla="*/ 401 h 516"/>
                <a:gd name="T112" fmla="*/ 849 w 867"/>
                <a:gd name="T113" fmla="*/ 348 h 516"/>
                <a:gd name="T114" fmla="*/ 864 w 867"/>
                <a:gd name="T115" fmla="*/ 363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7" h="516">
                  <a:moveTo>
                    <a:pt x="0" y="358"/>
                  </a:moveTo>
                  <a:lnTo>
                    <a:pt x="3" y="345"/>
                  </a:lnTo>
                  <a:lnTo>
                    <a:pt x="6" y="343"/>
                  </a:lnTo>
                  <a:lnTo>
                    <a:pt x="9" y="343"/>
                  </a:lnTo>
                  <a:lnTo>
                    <a:pt x="12" y="336"/>
                  </a:lnTo>
                  <a:lnTo>
                    <a:pt x="15" y="342"/>
                  </a:lnTo>
                  <a:lnTo>
                    <a:pt x="18" y="353"/>
                  </a:lnTo>
                  <a:lnTo>
                    <a:pt x="21" y="362"/>
                  </a:lnTo>
                  <a:lnTo>
                    <a:pt x="24" y="368"/>
                  </a:lnTo>
                  <a:lnTo>
                    <a:pt x="27" y="361"/>
                  </a:lnTo>
                  <a:lnTo>
                    <a:pt x="30" y="358"/>
                  </a:lnTo>
                  <a:lnTo>
                    <a:pt x="33" y="361"/>
                  </a:lnTo>
                  <a:lnTo>
                    <a:pt x="36" y="366"/>
                  </a:lnTo>
                  <a:lnTo>
                    <a:pt x="39" y="358"/>
                  </a:lnTo>
                  <a:lnTo>
                    <a:pt x="42" y="343"/>
                  </a:lnTo>
                  <a:lnTo>
                    <a:pt x="45" y="328"/>
                  </a:lnTo>
                  <a:lnTo>
                    <a:pt x="48" y="317"/>
                  </a:lnTo>
                  <a:lnTo>
                    <a:pt x="51" y="305"/>
                  </a:lnTo>
                  <a:lnTo>
                    <a:pt x="54" y="296"/>
                  </a:lnTo>
                  <a:lnTo>
                    <a:pt x="57" y="289"/>
                  </a:lnTo>
                  <a:lnTo>
                    <a:pt x="60" y="279"/>
                  </a:lnTo>
                  <a:lnTo>
                    <a:pt x="63" y="249"/>
                  </a:lnTo>
                  <a:lnTo>
                    <a:pt x="66" y="232"/>
                  </a:lnTo>
                  <a:lnTo>
                    <a:pt x="69" y="246"/>
                  </a:lnTo>
                  <a:lnTo>
                    <a:pt x="72" y="259"/>
                  </a:lnTo>
                  <a:lnTo>
                    <a:pt x="75" y="266"/>
                  </a:lnTo>
                  <a:lnTo>
                    <a:pt x="78" y="228"/>
                  </a:lnTo>
                  <a:lnTo>
                    <a:pt x="81" y="190"/>
                  </a:lnTo>
                  <a:lnTo>
                    <a:pt x="84" y="163"/>
                  </a:lnTo>
                  <a:lnTo>
                    <a:pt x="87" y="149"/>
                  </a:lnTo>
                  <a:lnTo>
                    <a:pt x="90" y="137"/>
                  </a:lnTo>
                  <a:lnTo>
                    <a:pt x="93" y="132"/>
                  </a:lnTo>
                  <a:lnTo>
                    <a:pt x="96" y="49"/>
                  </a:lnTo>
                  <a:lnTo>
                    <a:pt x="99" y="20"/>
                  </a:lnTo>
                  <a:lnTo>
                    <a:pt x="102" y="2"/>
                  </a:lnTo>
                  <a:lnTo>
                    <a:pt x="105" y="71"/>
                  </a:lnTo>
                  <a:lnTo>
                    <a:pt x="108" y="91"/>
                  </a:lnTo>
                  <a:lnTo>
                    <a:pt x="111" y="99"/>
                  </a:lnTo>
                  <a:lnTo>
                    <a:pt x="114" y="90"/>
                  </a:lnTo>
                  <a:lnTo>
                    <a:pt x="117" y="82"/>
                  </a:lnTo>
                  <a:lnTo>
                    <a:pt x="120" y="78"/>
                  </a:lnTo>
                  <a:lnTo>
                    <a:pt x="123" y="73"/>
                  </a:lnTo>
                  <a:lnTo>
                    <a:pt x="126" y="56"/>
                  </a:lnTo>
                  <a:lnTo>
                    <a:pt x="129" y="48"/>
                  </a:lnTo>
                  <a:lnTo>
                    <a:pt x="132" y="66"/>
                  </a:lnTo>
                  <a:lnTo>
                    <a:pt x="135" y="87"/>
                  </a:lnTo>
                  <a:lnTo>
                    <a:pt x="138" y="85"/>
                  </a:lnTo>
                  <a:lnTo>
                    <a:pt x="141" y="82"/>
                  </a:lnTo>
                  <a:lnTo>
                    <a:pt x="144" y="91"/>
                  </a:lnTo>
                  <a:lnTo>
                    <a:pt x="147" y="103"/>
                  </a:lnTo>
                  <a:lnTo>
                    <a:pt x="150" y="110"/>
                  </a:lnTo>
                  <a:lnTo>
                    <a:pt x="153" y="125"/>
                  </a:lnTo>
                  <a:lnTo>
                    <a:pt x="156" y="141"/>
                  </a:lnTo>
                  <a:lnTo>
                    <a:pt x="159" y="152"/>
                  </a:lnTo>
                  <a:lnTo>
                    <a:pt x="162" y="159"/>
                  </a:lnTo>
                  <a:lnTo>
                    <a:pt x="165" y="154"/>
                  </a:lnTo>
                  <a:lnTo>
                    <a:pt x="168" y="154"/>
                  </a:lnTo>
                  <a:lnTo>
                    <a:pt x="171" y="152"/>
                  </a:lnTo>
                  <a:lnTo>
                    <a:pt x="174" y="145"/>
                  </a:lnTo>
                  <a:lnTo>
                    <a:pt x="177" y="142"/>
                  </a:lnTo>
                  <a:lnTo>
                    <a:pt x="180" y="130"/>
                  </a:lnTo>
                  <a:lnTo>
                    <a:pt x="183" y="105"/>
                  </a:lnTo>
                  <a:lnTo>
                    <a:pt x="186" y="89"/>
                  </a:lnTo>
                  <a:lnTo>
                    <a:pt x="189" y="80"/>
                  </a:lnTo>
                  <a:lnTo>
                    <a:pt x="192" y="52"/>
                  </a:lnTo>
                  <a:lnTo>
                    <a:pt x="195" y="0"/>
                  </a:lnTo>
                  <a:lnTo>
                    <a:pt x="198" y="4"/>
                  </a:lnTo>
                  <a:lnTo>
                    <a:pt x="201" y="21"/>
                  </a:lnTo>
                  <a:lnTo>
                    <a:pt x="204" y="37"/>
                  </a:lnTo>
                  <a:lnTo>
                    <a:pt x="207" y="54"/>
                  </a:lnTo>
                  <a:lnTo>
                    <a:pt x="210" y="68"/>
                  </a:lnTo>
                  <a:lnTo>
                    <a:pt x="213" y="86"/>
                  </a:lnTo>
                  <a:lnTo>
                    <a:pt x="216" y="96"/>
                  </a:lnTo>
                  <a:lnTo>
                    <a:pt x="219" y="113"/>
                  </a:lnTo>
                  <a:lnTo>
                    <a:pt x="222" y="137"/>
                  </a:lnTo>
                  <a:lnTo>
                    <a:pt x="225" y="154"/>
                  </a:lnTo>
                  <a:lnTo>
                    <a:pt x="228" y="166"/>
                  </a:lnTo>
                  <a:lnTo>
                    <a:pt x="231" y="179"/>
                  </a:lnTo>
                  <a:lnTo>
                    <a:pt x="234" y="194"/>
                  </a:lnTo>
                  <a:lnTo>
                    <a:pt x="236" y="206"/>
                  </a:lnTo>
                  <a:lnTo>
                    <a:pt x="239" y="213"/>
                  </a:lnTo>
                  <a:lnTo>
                    <a:pt x="242" y="212"/>
                  </a:lnTo>
                  <a:lnTo>
                    <a:pt x="245" y="206"/>
                  </a:lnTo>
                  <a:lnTo>
                    <a:pt x="248" y="206"/>
                  </a:lnTo>
                  <a:lnTo>
                    <a:pt x="251" y="206"/>
                  </a:lnTo>
                  <a:lnTo>
                    <a:pt x="254" y="197"/>
                  </a:lnTo>
                  <a:lnTo>
                    <a:pt x="257" y="206"/>
                  </a:lnTo>
                  <a:lnTo>
                    <a:pt x="260" y="223"/>
                  </a:lnTo>
                  <a:lnTo>
                    <a:pt x="263" y="232"/>
                  </a:lnTo>
                  <a:lnTo>
                    <a:pt x="266" y="239"/>
                  </a:lnTo>
                  <a:lnTo>
                    <a:pt x="269" y="243"/>
                  </a:lnTo>
                  <a:lnTo>
                    <a:pt x="272" y="250"/>
                  </a:lnTo>
                  <a:lnTo>
                    <a:pt x="275" y="259"/>
                  </a:lnTo>
                  <a:lnTo>
                    <a:pt x="278" y="270"/>
                  </a:lnTo>
                  <a:lnTo>
                    <a:pt x="281" y="278"/>
                  </a:lnTo>
                  <a:lnTo>
                    <a:pt x="284" y="282"/>
                  </a:lnTo>
                  <a:lnTo>
                    <a:pt x="287" y="281"/>
                  </a:lnTo>
                  <a:lnTo>
                    <a:pt x="290" y="283"/>
                  </a:lnTo>
                  <a:lnTo>
                    <a:pt x="293" y="285"/>
                  </a:lnTo>
                  <a:lnTo>
                    <a:pt x="296" y="287"/>
                  </a:lnTo>
                  <a:lnTo>
                    <a:pt x="299" y="292"/>
                  </a:lnTo>
                  <a:lnTo>
                    <a:pt x="302" y="299"/>
                  </a:lnTo>
                  <a:lnTo>
                    <a:pt x="305" y="308"/>
                  </a:lnTo>
                  <a:lnTo>
                    <a:pt x="308" y="315"/>
                  </a:lnTo>
                  <a:lnTo>
                    <a:pt x="311" y="317"/>
                  </a:lnTo>
                  <a:lnTo>
                    <a:pt x="314" y="319"/>
                  </a:lnTo>
                  <a:lnTo>
                    <a:pt x="317" y="322"/>
                  </a:lnTo>
                  <a:lnTo>
                    <a:pt x="320" y="321"/>
                  </a:lnTo>
                  <a:lnTo>
                    <a:pt x="323" y="323"/>
                  </a:lnTo>
                  <a:lnTo>
                    <a:pt x="326" y="327"/>
                  </a:lnTo>
                  <a:lnTo>
                    <a:pt x="329" y="331"/>
                  </a:lnTo>
                  <a:lnTo>
                    <a:pt x="332" y="334"/>
                  </a:lnTo>
                  <a:lnTo>
                    <a:pt x="335" y="338"/>
                  </a:lnTo>
                  <a:lnTo>
                    <a:pt x="338" y="341"/>
                  </a:lnTo>
                  <a:lnTo>
                    <a:pt x="341" y="345"/>
                  </a:lnTo>
                  <a:lnTo>
                    <a:pt x="344" y="347"/>
                  </a:lnTo>
                  <a:lnTo>
                    <a:pt x="347" y="350"/>
                  </a:lnTo>
                  <a:lnTo>
                    <a:pt x="350" y="353"/>
                  </a:lnTo>
                  <a:lnTo>
                    <a:pt x="353" y="355"/>
                  </a:lnTo>
                  <a:lnTo>
                    <a:pt x="356" y="358"/>
                  </a:lnTo>
                  <a:lnTo>
                    <a:pt x="359" y="361"/>
                  </a:lnTo>
                  <a:lnTo>
                    <a:pt x="362" y="363"/>
                  </a:lnTo>
                  <a:lnTo>
                    <a:pt x="365" y="366"/>
                  </a:lnTo>
                  <a:lnTo>
                    <a:pt x="368" y="367"/>
                  </a:lnTo>
                  <a:lnTo>
                    <a:pt x="371" y="371"/>
                  </a:lnTo>
                  <a:lnTo>
                    <a:pt x="374" y="375"/>
                  </a:lnTo>
                  <a:lnTo>
                    <a:pt x="377" y="376"/>
                  </a:lnTo>
                  <a:lnTo>
                    <a:pt x="380" y="379"/>
                  </a:lnTo>
                  <a:lnTo>
                    <a:pt x="383" y="381"/>
                  </a:lnTo>
                  <a:lnTo>
                    <a:pt x="386" y="384"/>
                  </a:lnTo>
                  <a:lnTo>
                    <a:pt x="389" y="386"/>
                  </a:lnTo>
                  <a:lnTo>
                    <a:pt x="392" y="387"/>
                  </a:lnTo>
                  <a:lnTo>
                    <a:pt x="395" y="389"/>
                  </a:lnTo>
                  <a:lnTo>
                    <a:pt x="398" y="390"/>
                  </a:lnTo>
                  <a:lnTo>
                    <a:pt x="401" y="389"/>
                  </a:lnTo>
                  <a:lnTo>
                    <a:pt x="404" y="389"/>
                  </a:lnTo>
                  <a:lnTo>
                    <a:pt x="407" y="390"/>
                  </a:lnTo>
                  <a:lnTo>
                    <a:pt x="410" y="391"/>
                  </a:lnTo>
                  <a:lnTo>
                    <a:pt x="413" y="391"/>
                  </a:lnTo>
                  <a:lnTo>
                    <a:pt x="416" y="389"/>
                  </a:lnTo>
                  <a:lnTo>
                    <a:pt x="419" y="389"/>
                  </a:lnTo>
                  <a:lnTo>
                    <a:pt x="422" y="389"/>
                  </a:lnTo>
                  <a:lnTo>
                    <a:pt x="425" y="390"/>
                  </a:lnTo>
                  <a:lnTo>
                    <a:pt x="428" y="393"/>
                  </a:lnTo>
                  <a:lnTo>
                    <a:pt x="431" y="395"/>
                  </a:lnTo>
                  <a:lnTo>
                    <a:pt x="434" y="395"/>
                  </a:lnTo>
                  <a:lnTo>
                    <a:pt x="437" y="394"/>
                  </a:lnTo>
                  <a:lnTo>
                    <a:pt x="440" y="391"/>
                  </a:lnTo>
                  <a:lnTo>
                    <a:pt x="443" y="392"/>
                  </a:lnTo>
                  <a:lnTo>
                    <a:pt x="446" y="394"/>
                  </a:lnTo>
                  <a:lnTo>
                    <a:pt x="449" y="397"/>
                  </a:lnTo>
                  <a:lnTo>
                    <a:pt x="452" y="402"/>
                  </a:lnTo>
                  <a:lnTo>
                    <a:pt x="455" y="405"/>
                  </a:lnTo>
                  <a:lnTo>
                    <a:pt x="458" y="406"/>
                  </a:lnTo>
                  <a:lnTo>
                    <a:pt x="461" y="406"/>
                  </a:lnTo>
                  <a:lnTo>
                    <a:pt x="464" y="406"/>
                  </a:lnTo>
                  <a:lnTo>
                    <a:pt x="467" y="405"/>
                  </a:lnTo>
                  <a:lnTo>
                    <a:pt x="470" y="406"/>
                  </a:lnTo>
                  <a:lnTo>
                    <a:pt x="473" y="409"/>
                  </a:lnTo>
                  <a:lnTo>
                    <a:pt x="476" y="412"/>
                  </a:lnTo>
                  <a:lnTo>
                    <a:pt x="479" y="415"/>
                  </a:lnTo>
                  <a:lnTo>
                    <a:pt x="482" y="419"/>
                  </a:lnTo>
                  <a:lnTo>
                    <a:pt x="485" y="423"/>
                  </a:lnTo>
                  <a:lnTo>
                    <a:pt x="488" y="425"/>
                  </a:lnTo>
                  <a:lnTo>
                    <a:pt x="491" y="426"/>
                  </a:lnTo>
                  <a:lnTo>
                    <a:pt x="494" y="427"/>
                  </a:lnTo>
                  <a:lnTo>
                    <a:pt x="497" y="428"/>
                  </a:lnTo>
                  <a:lnTo>
                    <a:pt x="500" y="430"/>
                  </a:lnTo>
                  <a:lnTo>
                    <a:pt x="503" y="431"/>
                  </a:lnTo>
                  <a:lnTo>
                    <a:pt x="506" y="433"/>
                  </a:lnTo>
                  <a:lnTo>
                    <a:pt x="509" y="436"/>
                  </a:lnTo>
                  <a:lnTo>
                    <a:pt x="512" y="441"/>
                  </a:lnTo>
                  <a:lnTo>
                    <a:pt x="515" y="447"/>
                  </a:lnTo>
                  <a:lnTo>
                    <a:pt x="518" y="454"/>
                  </a:lnTo>
                  <a:lnTo>
                    <a:pt x="521" y="459"/>
                  </a:lnTo>
                  <a:lnTo>
                    <a:pt x="523" y="464"/>
                  </a:lnTo>
                  <a:lnTo>
                    <a:pt x="526" y="468"/>
                  </a:lnTo>
                  <a:lnTo>
                    <a:pt x="529" y="471"/>
                  </a:lnTo>
                  <a:lnTo>
                    <a:pt x="532" y="474"/>
                  </a:lnTo>
                  <a:lnTo>
                    <a:pt x="535" y="481"/>
                  </a:lnTo>
                  <a:lnTo>
                    <a:pt x="538" y="484"/>
                  </a:lnTo>
                  <a:lnTo>
                    <a:pt x="541" y="485"/>
                  </a:lnTo>
                  <a:lnTo>
                    <a:pt x="544" y="488"/>
                  </a:lnTo>
                  <a:lnTo>
                    <a:pt x="547" y="488"/>
                  </a:lnTo>
                  <a:lnTo>
                    <a:pt x="550" y="483"/>
                  </a:lnTo>
                  <a:lnTo>
                    <a:pt x="553" y="477"/>
                  </a:lnTo>
                  <a:lnTo>
                    <a:pt x="556" y="474"/>
                  </a:lnTo>
                  <a:lnTo>
                    <a:pt x="559" y="472"/>
                  </a:lnTo>
                  <a:lnTo>
                    <a:pt x="562" y="471"/>
                  </a:lnTo>
                  <a:lnTo>
                    <a:pt x="565" y="471"/>
                  </a:lnTo>
                  <a:lnTo>
                    <a:pt x="568" y="474"/>
                  </a:lnTo>
                  <a:lnTo>
                    <a:pt x="571" y="474"/>
                  </a:lnTo>
                  <a:lnTo>
                    <a:pt x="574" y="477"/>
                  </a:lnTo>
                  <a:lnTo>
                    <a:pt x="577" y="476"/>
                  </a:lnTo>
                  <a:lnTo>
                    <a:pt x="580" y="475"/>
                  </a:lnTo>
                  <a:lnTo>
                    <a:pt x="583" y="474"/>
                  </a:lnTo>
                  <a:lnTo>
                    <a:pt x="586" y="472"/>
                  </a:lnTo>
                  <a:lnTo>
                    <a:pt x="589" y="470"/>
                  </a:lnTo>
                  <a:lnTo>
                    <a:pt x="592" y="470"/>
                  </a:lnTo>
                  <a:lnTo>
                    <a:pt x="595" y="471"/>
                  </a:lnTo>
                  <a:lnTo>
                    <a:pt x="598" y="474"/>
                  </a:lnTo>
                  <a:lnTo>
                    <a:pt x="601" y="474"/>
                  </a:lnTo>
                  <a:lnTo>
                    <a:pt x="604" y="474"/>
                  </a:lnTo>
                  <a:lnTo>
                    <a:pt x="607" y="475"/>
                  </a:lnTo>
                  <a:lnTo>
                    <a:pt x="610" y="477"/>
                  </a:lnTo>
                  <a:lnTo>
                    <a:pt x="613" y="475"/>
                  </a:lnTo>
                  <a:lnTo>
                    <a:pt x="616" y="477"/>
                  </a:lnTo>
                  <a:lnTo>
                    <a:pt x="619" y="478"/>
                  </a:lnTo>
                  <a:lnTo>
                    <a:pt x="622" y="479"/>
                  </a:lnTo>
                  <a:lnTo>
                    <a:pt x="625" y="479"/>
                  </a:lnTo>
                  <a:lnTo>
                    <a:pt x="628" y="481"/>
                  </a:lnTo>
                  <a:lnTo>
                    <a:pt x="631" y="483"/>
                  </a:lnTo>
                  <a:lnTo>
                    <a:pt x="634" y="485"/>
                  </a:lnTo>
                  <a:lnTo>
                    <a:pt x="637" y="484"/>
                  </a:lnTo>
                  <a:lnTo>
                    <a:pt x="640" y="483"/>
                  </a:lnTo>
                  <a:lnTo>
                    <a:pt x="643" y="481"/>
                  </a:lnTo>
                  <a:lnTo>
                    <a:pt x="646" y="480"/>
                  </a:lnTo>
                  <a:lnTo>
                    <a:pt x="649" y="480"/>
                  </a:lnTo>
                  <a:lnTo>
                    <a:pt x="652" y="483"/>
                  </a:lnTo>
                  <a:lnTo>
                    <a:pt x="655" y="483"/>
                  </a:lnTo>
                  <a:lnTo>
                    <a:pt x="658" y="479"/>
                  </a:lnTo>
                  <a:lnTo>
                    <a:pt x="661" y="477"/>
                  </a:lnTo>
                  <a:lnTo>
                    <a:pt x="664" y="476"/>
                  </a:lnTo>
                  <a:lnTo>
                    <a:pt x="667" y="476"/>
                  </a:lnTo>
                  <a:lnTo>
                    <a:pt x="670" y="478"/>
                  </a:lnTo>
                  <a:lnTo>
                    <a:pt x="673" y="480"/>
                  </a:lnTo>
                  <a:lnTo>
                    <a:pt x="676" y="483"/>
                  </a:lnTo>
                  <a:lnTo>
                    <a:pt x="679" y="485"/>
                  </a:lnTo>
                  <a:lnTo>
                    <a:pt x="682" y="488"/>
                  </a:lnTo>
                  <a:lnTo>
                    <a:pt x="685" y="489"/>
                  </a:lnTo>
                  <a:lnTo>
                    <a:pt x="688" y="491"/>
                  </a:lnTo>
                  <a:lnTo>
                    <a:pt x="691" y="494"/>
                  </a:lnTo>
                  <a:lnTo>
                    <a:pt x="694" y="497"/>
                  </a:lnTo>
                  <a:lnTo>
                    <a:pt x="697" y="499"/>
                  </a:lnTo>
                  <a:lnTo>
                    <a:pt x="700" y="501"/>
                  </a:lnTo>
                  <a:lnTo>
                    <a:pt x="703" y="502"/>
                  </a:lnTo>
                  <a:lnTo>
                    <a:pt x="706" y="504"/>
                  </a:lnTo>
                  <a:lnTo>
                    <a:pt x="709" y="508"/>
                  </a:lnTo>
                  <a:lnTo>
                    <a:pt x="712" y="509"/>
                  </a:lnTo>
                  <a:lnTo>
                    <a:pt x="715" y="510"/>
                  </a:lnTo>
                  <a:lnTo>
                    <a:pt x="718" y="509"/>
                  </a:lnTo>
                  <a:lnTo>
                    <a:pt x="721" y="509"/>
                  </a:lnTo>
                  <a:lnTo>
                    <a:pt x="724" y="509"/>
                  </a:lnTo>
                  <a:lnTo>
                    <a:pt x="727" y="514"/>
                  </a:lnTo>
                  <a:lnTo>
                    <a:pt x="730" y="515"/>
                  </a:lnTo>
                  <a:lnTo>
                    <a:pt x="733" y="516"/>
                  </a:lnTo>
                  <a:lnTo>
                    <a:pt x="736" y="515"/>
                  </a:lnTo>
                  <a:lnTo>
                    <a:pt x="739" y="512"/>
                  </a:lnTo>
                  <a:lnTo>
                    <a:pt x="742" y="505"/>
                  </a:lnTo>
                  <a:lnTo>
                    <a:pt x="745" y="499"/>
                  </a:lnTo>
                  <a:lnTo>
                    <a:pt x="748" y="493"/>
                  </a:lnTo>
                  <a:lnTo>
                    <a:pt x="751" y="490"/>
                  </a:lnTo>
                  <a:lnTo>
                    <a:pt x="754" y="486"/>
                  </a:lnTo>
                  <a:lnTo>
                    <a:pt x="757" y="484"/>
                  </a:lnTo>
                  <a:lnTo>
                    <a:pt x="760" y="480"/>
                  </a:lnTo>
                  <a:lnTo>
                    <a:pt x="763" y="477"/>
                  </a:lnTo>
                  <a:lnTo>
                    <a:pt x="766" y="473"/>
                  </a:lnTo>
                  <a:lnTo>
                    <a:pt x="769" y="470"/>
                  </a:lnTo>
                  <a:lnTo>
                    <a:pt x="772" y="467"/>
                  </a:lnTo>
                  <a:lnTo>
                    <a:pt x="775" y="466"/>
                  </a:lnTo>
                  <a:lnTo>
                    <a:pt x="778" y="466"/>
                  </a:lnTo>
                  <a:lnTo>
                    <a:pt x="781" y="467"/>
                  </a:lnTo>
                  <a:lnTo>
                    <a:pt x="784" y="470"/>
                  </a:lnTo>
                  <a:lnTo>
                    <a:pt x="787" y="461"/>
                  </a:lnTo>
                  <a:lnTo>
                    <a:pt x="790" y="448"/>
                  </a:lnTo>
                  <a:lnTo>
                    <a:pt x="793" y="441"/>
                  </a:lnTo>
                  <a:lnTo>
                    <a:pt x="796" y="441"/>
                  </a:lnTo>
                  <a:lnTo>
                    <a:pt x="799" y="440"/>
                  </a:lnTo>
                  <a:lnTo>
                    <a:pt x="802" y="438"/>
                  </a:lnTo>
                  <a:lnTo>
                    <a:pt x="805" y="437"/>
                  </a:lnTo>
                  <a:lnTo>
                    <a:pt x="808" y="437"/>
                  </a:lnTo>
                  <a:lnTo>
                    <a:pt x="810" y="435"/>
                  </a:lnTo>
                  <a:lnTo>
                    <a:pt x="813" y="429"/>
                  </a:lnTo>
                  <a:lnTo>
                    <a:pt x="816" y="422"/>
                  </a:lnTo>
                  <a:lnTo>
                    <a:pt x="819" y="420"/>
                  </a:lnTo>
                  <a:lnTo>
                    <a:pt x="822" y="417"/>
                  </a:lnTo>
                  <a:lnTo>
                    <a:pt x="825" y="416"/>
                  </a:lnTo>
                  <a:lnTo>
                    <a:pt x="828" y="407"/>
                  </a:lnTo>
                  <a:lnTo>
                    <a:pt x="831" y="402"/>
                  </a:lnTo>
                  <a:lnTo>
                    <a:pt x="834" y="401"/>
                  </a:lnTo>
                  <a:lnTo>
                    <a:pt x="837" y="395"/>
                  </a:lnTo>
                  <a:lnTo>
                    <a:pt x="840" y="386"/>
                  </a:lnTo>
                  <a:lnTo>
                    <a:pt x="843" y="365"/>
                  </a:lnTo>
                  <a:lnTo>
                    <a:pt x="846" y="351"/>
                  </a:lnTo>
                  <a:lnTo>
                    <a:pt x="849" y="348"/>
                  </a:lnTo>
                  <a:lnTo>
                    <a:pt x="852" y="354"/>
                  </a:lnTo>
                  <a:lnTo>
                    <a:pt x="855" y="356"/>
                  </a:lnTo>
                  <a:lnTo>
                    <a:pt x="858" y="351"/>
                  </a:lnTo>
                  <a:lnTo>
                    <a:pt x="861" y="346"/>
                  </a:lnTo>
                  <a:lnTo>
                    <a:pt x="864" y="363"/>
                  </a:lnTo>
                  <a:lnTo>
                    <a:pt x="867" y="375"/>
                  </a:lnTo>
                </a:path>
              </a:pathLst>
            </a:custGeom>
            <a:noFill/>
            <a:ln w="269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71" name="Freeform 43"/>
            <p:cNvSpPr>
              <a:spLocks/>
            </p:cNvSpPr>
            <p:nvPr/>
          </p:nvSpPr>
          <p:spPr bwMode="auto">
            <a:xfrm>
              <a:off x="592" y="1990"/>
              <a:ext cx="4908" cy="1940"/>
            </a:xfrm>
            <a:custGeom>
              <a:avLst/>
              <a:gdLst>
                <a:gd name="T0" fmla="*/ 12 w 867"/>
                <a:gd name="T1" fmla="*/ 170 h 343"/>
                <a:gd name="T2" fmla="*/ 27 w 867"/>
                <a:gd name="T3" fmla="*/ 193 h 343"/>
                <a:gd name="T4" fmla="*/ 42 w 867"/>
                <a:gd name="T5" fmla="*/ 176 h 343"/>
                <a:gd name="T6" fmla="*/ 57 w 867"/>
                <a:gd name="T7" fmla="*/ 127 h 343"/>
                <a:gd name="T8" fmla="*/ 72 w 867"/>
                <a:gd name="T9" fmla="*/ 105 h 343"/>
                <a:gd name="T10" fmla="*/ 87 w 867"/>
                <a:gd name="T11" fmla="*/ 84 h 343"/>
                <a:gd name="T12" fmla="*/ 102 w 867"/>
                <a:gd name="T13" fmla="*/ 20 h 343"/>
                <a:gd name="T14" fmla="*/ 117 w 867"/>
                <a:gd name="T15" fmla="*/ 40 h 343"/>
                <a:gd name="T16" fmla="*/ 132 w 867"/>
                <a:gd name="T17" fmla="*/ 40 h 343"/>
                <a:gd name="T18" fmla="*/ 147 w 867"/>
                <a:gd name="T19" fmla="*/ 62 h 343"/>
                <a:gd name="T20" fmla="*/ 162 w 867"/>
                <a:gd name="T21" fmla="*/ 85 h 343"/>
                <a:gd name="T22" fmla="*/ 177 w 867"/>
                <a:gd name="T23" fmla="*/ 80 h 343"/>
                <a:gd name="T24" fmla="*/ 192 w 867"/>
                <a:gd name="T25" fmla="*/ 28 h 343"/>
                <a:gd name="T26" fmla="*/ 207 w 867"/>
                <a:gd name="T27" fmla="*/ 29 h 343"/>
                <a:gd name="T28" fmla="*/ 222 w 867"/>
                <a:gd name="T29" fmla="*/ 50 h 343"/>
                <a:gd name="T30" fmla="*/ 236 w 867"/>
                <a:gd name="T31" fmla="*/ 68 h 343"/>
                <a:gd name="T32" fmla="*/ 251 w 867"/>
                <a:gd name="T33" fmla="*/ 51 h 343"/>
                <a:gd name="T34" fmla="*/ 266 w 867"/>
                <a:gd name="T35" fmla="*/ 77 h 343"/>
                <a:gd name="T36" fmla="*/ 281 w 867"/>
                <a:gd name="T37" fmla="*/ 112 h 343"/>
                <a:gd name="T38" fmla="*/ 296 w 867"/>
                <a:gd name="T39" fmla="*/ 123 h 343"/>
                <a:gd name="T40" fmla="*/ 311 w 867"/>
                <a:gd name="T41" fmla="*/ 151 h 343"/>
                <a:gd name="T42" fmla="*/ 326 w 867"/>
                <a:gd name="T43" fmla="*/ 162 h 343"/>
                <a:gd name="T44" fmla="*/ 341 w 867"/>
                <a:gd name="T45" fmla="*/ 178 h 343"/>
                <a:gd name="T46" fmla="*/ 356 w 867"/>
                <a:gd name="T47" fmla="*/ 190 h 343"/>
                <a:gd name="T48" fmla="*/ 371 w 867"/>
                <a:gd name="T49" fmla="*/ 202 h 343"/>
                <a:gd name="T50" fmla="*/ 386 w 867"/>
                <a:gd name="T51" fmla="*/ 214 h 343"/>
                <a:gd name="T52" fmla="*/ 401 w 867"/>
                <a:gd name="T53" fmla="*/ 220 h 343"/>
                <a:gd name="T54" fmla="*/ 416 w 867"/>
                <a:gd name="T55" fmla="*/ 219 h 343"/>
                <a:gd name="T56" fmla="*/ 431 w 867"/>
                <a:gd name="T57" fmla="*/ 225 h 343"/>
                <a:gd name="T58" fmla="*/ 446 w 867"/>
                <a:gd name="T59" fmla="*/ 225 h 343"/>
                <a:gd name="T60" fmla="*/ 461 w 867"/>
                <a:gd name="T61" fmla="*/ 236 h 343"/>
                <a:gd name="T62" fmla="*/ 476 w 867"/>
                <a:gd name="T63" fmla="*/ 242 h 343"/>
                <a:gd name="T64" fmla="*/ 491 w 867"/>
                <a:gd name="T65" fmla="*/ 254 h 343"/>
                <a:gd name="T66" fmla="*/ 506 w 867"/>
                <a:gd name="T67" fmla="*/ 263 h 343"/>
                <a:gd name="T68" fmla="*/ 521 w 867"/>
                <a:gd name="T69" fmla="*/ 291 h 343"/>
                <a:gd name="T70" fmla="*/ 535 w 867"/>
                <a:gd name="T71" fmla="*/ 312 h 343"/>
                <a:gd name="T72" fmla="*/ 550 w 867"/>
                <a:gd name="T73" fmla="*/ 312 h 343"/>
                <a:gd name="T74" fmla="*/ 565 w 867"/>
                <a:gd name="T75" fmla="*/ 304 h 343"/>
                <a:gd name="T76" fmla="*/ 580 w 867"/>
                <a:gd name="T77" fmla="*/ 306 h 343"/>
                <a:gd name="T78" fmla="*/ 595 w 867"/>
                <a:gd name="T79" fmla="*/ 301 h 343"/>
                <a:gd name="T80" fmla="*/ 610 w 867"/>
                <a:gd name="T81" fmla="*/ 305 h 343"/>
                <a:gd name="T82" fmla="*/ 625 w 867"/>
                <a:gd name="T83" fmla="*/ 309 h 343"/>
                <a:gd name="T84" fmla="*/ 640 w 867"/>
                <a:gd name="T85" fmla="*/ 315 h 343"/>
                <a:gd name="T86" fmla="*/ 655 w 867"/>
                <a:gd name="T87" fmla="*/ 314 h 343"/>
                <a:gd name="T88" fmla="*/ 670 w 867"/>
                <a:gd name="T89" fmla="*/ 309 h 343"/>
                <a:gd name="T90" fmla="*/ 685 w 867"/>
                <a:gd name="T91" fmla="*/ 321 h 343"/>
                <a:gd name="T92" fmla="*/ 700 w 867"/>
                <a:gd name="T93" fmla="*/ 334 h 343"/>
                <a:gd name="T94" fmla="*/ 715 w 867"/>
                <a:gd name="T95" fmla="*/ 339 h 343"/>
                <a:gd name="T96" fmla="*/ 730 w 867"/>
                <a:gd name="T97" fmla="*/ 343 h 343"/>
                <a:gd name="T98" fmla="*/ 745 w 867"/>
                <a:gd name="T99" fmla="*/ 325 h 343"/>
                <a:gd name="T100" fmla="*/ 760 w 867"/>
                <a:gd name="T101" fmla="*/ 310 h 343"/>
                <a:gd name="T102" fmla="*/ 775 w 867"/>
                <a:gd name="T103" fmla="*/ 298 h 343"/>
                <a:gd name="T104" fmla="*/ 790 w 867"/>
                <a:gd name="T105" fmla="*/ 269 h 343"/>
                <a:gd name="T106" fmla="*/ 805 w 867"/>
                <a:gd name="T107" fmla="*/ 252 h 343"/>
                <a:gd name="T108" fmla="*/ 819 w 867"/>
                <a:gd name="T109" fmla="*/ 225 h 343"/>
                <a:gd name="T110" fmla="*/ 834 w 867"/>
                <a:gd name="T111" fmla="*/ 203 h 343"/>
                <a:gd name="T112" fmla="*/ 849 w 867"/>
                <a:gd name="T113" fmla="*/ 158 h 343"/>
                <a:gd name="T114" fmla="*/ 864 w 867"/>
                <a:gd name="T115" fmla="*/ 17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7" h="343">
                  <a:moveTo>
                    <a:pt x="0" y="193"/>
                  </a:moveTo>
                  <a:lnTo>
                    <a:pt x="3" y="183"/>
                  </a:lnTo>
                  <a:lnTo>
                    <a:pt x="6" y="182"/>
                  </a:lnTo>
                  <a:lnTo>
                    <a:pt x="9" y="181"/>
                  </a:lnTo>
                  <a:lnTo>
                    <a:pt x="12" y="170"/>
                  </a:lnTo>
                  <a:lnTo>
                    <a:pt x="15" y="179"/>
                  </a:lnTo>
                  <a:lnTo>
                    <a:pt x="18" y="192"/>
                  </a:lnTo>
                  <a:lnTo>
                    <a:pt x="21" y="204"/>
                  </a:lnTo>
                  <a:lnTo>
                    <a:pt x="24" y="207"/>
                  </a:lnTo>
                  <a:lnTo>
                    <a:pt x="27" y="193"/>
                  </a:lnTo>
                  <a:lnTo>
                    <a:pt x="30" y="192"/>
                  </a:lnTo>
                  <a:lnTo>
                    <a:pt x="33" y="197"/>
                  </a:lnTo>
                  <a:lnTo>
                    <a:pt x="36" y="203"/>
                  </a:lnTo>
                  <a:lnTo>
                    <a:pt x="39" y="190"/>
                  </a:lnTo>
                  <a:lnTo>
                    <a:pt x="42" y="176"/>
                  </a:lnTo>
                  <a:lnTo>
                    <a:pt x="45" y="161"/>
                  </a:lnTo>
                  <a:lnTo>
                    <a:pt x="48" y="151"/>
                  </a:lnTo>
                  <a:lnTo>
                    <a:pt x="51" y="140"/>
                  </a:lnTo>
                  <a:lnTo>
                    <a:pt x="54" y="133"/>
                  </a:lnTo>
                  <a:lnTo>
                    <a:pt x="57" y="127"/>
                  </a:lnTo>
                  <a:lnTo>
                    <a:pt x="60" y="116"/>
                  </a:lnTo>
                  <a:lnTo>
                    <a:pt x="63" y="86"/>
                  </a:lnTo>
                  <a:lnTo>
                    <a:pt x="66" y="81"/>
                  </a:lnTo>
                  <a:lnTo>
                    <a:pt x="69" y="94"/>
                  </a:lnTo>
                  <a:lnTo>
                    <a:pt x="72" y="105"/>
                  </a:lnTo>
                  <a:lnTo>
                    <a:pt x="75" y="110"/>
                  </a:lnTo>
                  <a:lnTo>
                    <a:pt x="78" y="107"/>
                  </a:lnTo>
                  <a:lnTo>
                    <a:pt x="81" y="89"/>
                  </a:lnTo>
                  <a:lnTo>
                    <a:pt x="84" y="87"/>
                  </a:lnTo>
                  <a:lnTo>
                    <a:pt x="87" y="84"/>
                  </a:lnTo>
                  <a:lnTo>
                    <a:pt x="90" y="81"/>
                  </a:lnTo>
                  <a:lnTo>
                    <a:pt x="93" y="80"/>
                  </a:lnTo>
                  <a:lnTo>
                    <a:pt x="96" y="37"/>
                  </a:lnTo>
                  <a:lnTo>
                    <a:pt x="99" y="26"/>
                  </a:lnTo>
                  <a:lnTo>
                    <a:pt x="102" y="20"/>
                  </a:lnTo>
                  <a:lnTo>
                    <a:pt x="105" y="43"/>
                  </a:lnTo>
                  <a:lnTo>
                    <a:pt x="108" y="50"/>
                  </a:lnTo>
                  <a:lnTo>
                    <a:pt x="111" y="52"/>
                  </a:lnTo>
                  <a:lnTo>
                    <a:pt x="114" y="46"/>
                  </a:lnTo>
                  <a:lnTo>
                    <a:pt x="117" y="40"/>
                  </a:lnTo>
                  <a:lnTo>
                    <a:pt x="120" y="36"/>
                  </a:lnTo>
                  <a:lnTo>
                    <a:pt x="123" y="36"/>
                  </a:lnTo>
                  <a:lnTo>
                    <a:pt x="126" y="27"/>
                  </a:lnTo>
                  <a:lnTo>
                    <a:pt x="129" y="25"/>
                  </a:lnTo>
                  <a:lnTo>
                    <a:pt x="132" y="40"/>
                  </a:lnTo>
                  <a:lnTo>
                    <a:pt x="135" y="47"/>
                  </a:lnTo>
                  <a:lnTo>
                    <a:pt x="138" y="51"/>
                  </a:lnTo>
                  <a:lnTo>
                    <a:pt x="141" y="50"/>
                  </a:lnTo>
                  <a:lnTo>
                    <a:pt x="144" y="54"/>
                  </a:lnTo>
                  <a:lnTo>
                    <a:pt x="147" y="62"/>
                  </a:lnTo>
                  <a:lnTo>
                    <a:pt x="150" y="69"/>
                  </a:lnTo>
                  <a:lnTo>
                    <a:pt x="153" y="75"/>
                  </a:lnTo>
                  <a:lnTo>
                    <a:pt x="156" y="77"/>
                  </a:lnTo>
                  <a:lnTo>
                    <a:pt x="159" y="85"/>
                  </a:lnTo>
                  <a:lnTo>
                    <a:pt x="162" y="85"/>
                  </a:lnTo>
                  <a:lnTo>
                    <a:pt x="165" y="83"/>
                  </a:lnTo>
                  <a:lnTo>
                    <a:pt x="168" y="85"/>
                  </a:lnTo>
                  <a:lnTo>
                    <a:pt x="171" y="85"/>
                  </a:lnTo>
                  <a:lnTo>
                    <a:pt x="174" y="82"/>
                  </a:lnTo>
                  <a:lnTo>
                    <a:pt x="177" y="80"/>
                  </a:lnTo>
                  <a:lnTo>
                    <a:pt x="180" y="71"/>
                  </a:lnTo>
                  <a:lnTo>
                    <a:pt x="183" y="55"/>
                  </a:lnTo>
                  <a:lnTo>
                    <a:pt x="186" y="49"/>
                  </a:lnTo>
                  <a:lnTo>
                    <a:pt x="189" y="42"/>
                  </a:lnTo>
                  <a:lnTo>
                    <a:pt x="192" y="28"/>
                  </a:lnTo>
                  <a:lnTo>
                    <a:pt x="195" y="0"/>
                  </a:lnTo>
                  <a:lnTo>
                    <a:pt x="198" y="7"/>
                  </a:lnTo>
                  <a:lnTo>
                    <a:pt x="201" y="9"/>
                  </a:lnTo>
                  <a:lnTo>
                    <a:pt x="204" y="23"/>
                  </a:lnTo>
                  <a:lnTo>
                    <a:pt x="207" y="29"/>
                  </a:lnTo>
                  <a:lnTo>
                    <a:pt x="210" y="34"/>
                  </a:lnTo>
                  <a:lnTo>
                    <a:pt x="213" y="46"/>
                  </a:lnTo>
                  <a:lnTo>
                    <a:pt x="216" y="50"/>
                  </a:lnTo>
                  <a:lnTo>
                    <a:pt x="219" y="50"/>
                  </a:lnTo>
                  <a:lnTo>
                    <a:pt x="222" y="50"/>
                  </a:lnTo>
                  <a:lnTo>
                    <a:pt x="225" y="48"/>
                  </a:lnTo>
                  <a:lnTo>
                    <a:pt x="228" y="46"/>
                  </a:lnTo>
                  <a:lnTo>
                    <a:pt x="231" y="45"/>
                  </a:lnTo>
                  <a:lnTo>
                    <a:pt x="234" y="59"/>
                  </a:lnTo>
                  <a:lnTo>
                    <a:pt x="236" y="68"/>
                  </a:lnTo>
                  <a:lnTo>
                    <a:pt x="239" y="70"/>
                  </a:lnTo>
                  <a:lnTo>
                    <a:pt x="242" y="62"/>
                  </a:lnTo>
                  <a:lnTo>
                    <a:pt x="245" y="59"/>
                  </a:lnTo>
                  <a:lnTo>
                    <a:pt x="248" y="56"/>
                  </a:lnTo>
                  <a:lnTo>
                    <a:pt x="251" y="51"/>
                  </a:lnTo>
                  <a:lnTo>
                    <a:pt x="254" y="46"/>
                  </a:lnTo>
                  <a:lnTo>
                    <a:pt x="257" y="53"/>
                  </a:lnTo>
                  <a:lnTo>
                    <a:pt x="260" y="66"/>
                  </a:lnTo>
                  <a:lnTo>
                    <a:pt x="263" y="73"/>
                  </a:lnTo>
                  <a:lnTo>
                    <a:pt x="266" y="77"/>
                  </a:lnTo>
                  <a:lnTo>
                    <a:pt x="269" y="81"/>
                  </a:lnTo>
                  <a:lnTo>
                    <a:pt x="272" y="87"/>
                  </a:lnTo>
                  <a:lnTo>
                    <a:pt x="275" y="96"/>
                  </a:lnTo>
                  <a:lnTo>
                    <a:pt x="278" y="104"/>
                  </a:lnTo>
                  <a:lnTo>
                    <a:pt x="281" y="112"/>
                  </a:lnTo>
                  <a:lnTo>
                    <a:pt x="284" y="116"/>
                  </a:lnTo>
                  <a:lnTo>
                    <a:pt x="287" y="118"/>
                  </a:lnTo>
                  <a:lnTo>
                    <a:pt x="290" y="121"/>
                  </a:lnTo>
                  <a:lnTo>
                    <a:pt x="293" y="122"/>
                  </a:lnTo>
                  <a:lnTo>
                    <a:pt x="296" y="123"/>
                  </a:lnTo>
                  <a:lnTo>
                    <a:pt x="299" y="127"/>
                  </a:lnTo>
                  <a:lnTo>
                    <a:pt x="302" y="134"/>
                  </a:lnTo>
                  <a:lnTo>
                    <a:pt x="305" y="143"/>
                  </a:lnTo>
                  <a:lnTo>
                    <a:pt x="308" y="149"/>
                  </a:lnTo>
                  <a:lnTo>
                    <a:pt x="311" y="151"/>
                  </a:lnTo>
                  <a:lnTo>
                    <a:pt x="314" y="152"/>
                  </a:lnTo>
                  <a:lnTo>
                    <a:pt x="317" y="154"/>
                  </a:lnTo>
                  <a:lnTo>
                    <a:pt x="320" y="153"/>
                  </a:lnTo>
                  <a:lnTo>
                    <a:pt x="323" y="158"/>
                  </a:lnTo>
                  <a:lnTo>
                    <a:pt x="326" y="162"/>
                  </a:lnTo>
                  <a:lnTo>
                    <a:pt x="329" y="165"/>
                  </a:lnTo>
                  <a:lnTo>
                    <a:pt x="332" y="168"/>
                  </a:lnTo>
                  <a:lnTo>
                    <a:pt x="335" y="172"/>
                  </a:lnTo>
                  <a:lnTo>
                    <a:pt x="338" y="175"/>
                  </a:lnTo>
                  <a:lnTo>
                    <a:pt x="341" y="178"/>
                  </a:lnTo>
                  <a:lnTo>
                    <a:pt x="344" y="180"/>
                  </a:lnTo>
                  <a:lnTo>
                    <a:pt x="347" y="183"/>
                  </a:lnTo>
                  <a:lnTo>
                    <a:pt x="350" y="185"/>
                  </a:lnTo>
                  <a:lnTo>
                    <a:pt x="353" y="188"/>
                  </a:lnTo>
                  <a:lnTo>
                    <a:pt x="356" y="190"/>
                  </a:lnTo>
                  <a:lnTo>
                    <a:pt x="359" y="192"/>
                  </a:lnTo>
                  <a:lnTo>
                    <a:pt x="362" y="195"/>
                  </a:lnTo>
                  <a:lnTo>
                    <a:pt x="365" y="197"/>
                  </a:lnTo>
                  <a:lnTo>
                    <a:pt x="368" y="199"/>
                  </a:lnTo>
                  <a:lnTo>
                    <a:pt x="371" y="202"/>
                  </a:lnTo>
                  <a:lnTo>
                    <a:pt x="374" y="206"/>
                  </a:lnTo>
                  <a:lnTo>
                    <a:pt x="377" y="209"/>
                  </a:lnTo>
                  <a:lnTo>
                    <a:pt x="380" y="211"/>
                  </a:lnTo>
                  <a:lnTo>
                    <a:pt x="383" y="213"/>
                  </a:lnTo>
                  <a:lnTo>
                    <a:pt x="386" y="214"/>
                  </a:lnTo>
                  <a:lnTo>
                    <a:pt x="389" y="215"/>
                  </a:lnTo>
                  <a:lnTo>
                    <a:pt x="392" y="217"/>
                  </a:lnTo>
                  <a:lnTo>
                    <a:pt x="395" y="218"/>
                  </a:lnTo>
                  <a:lnTo>
                    <a:pt x="398" y="219"/>
                  </a:lnTo>
                  <a:lnTo>
                    <a:pt x="401" y="220"/>
                  </a:lnTo>
                  <a:lnTo>
                    <a:pt x="404" y="221"/>
                  </a:lnTo>
                  <a:lnTo>
                    <a:pt x="407" y="222"/>
                  </a:lnTo>
                  <a:lnTo>
                    <a:pt x="410" y="223"/>
                  </a:lnTo>
                  <a:lnTo>
                    <a:pt x="413" y="222"/>
                  </a:lnTo>
                  <a:lnTo>
                    <a:pt x="416" y="219"/>
                  </a:lnTo>
                  <a:lnTo>
                    <a:pt x="419" y="220"/>
                  </a:lnTo>
                  <a:lnTo>
                    <a:pt x="422" y="220"/>
                  </a:lnTo>
                  <a:lnTo>
                    <a:pt x="425" y="221"/>
                  </a:lnTo>
                  <a:lnTo>
                    <a:pt x="428" y="223"/>
                  </a:lnTo>
                  <a:lnTo>
                    <a:pt x="431" y="225"/>
                  </a:lnTo>
                  <a:lnTo>
                    <a:pt x="434" y="225"/>
                  </a:lnTo>
                  <a:lnTo>
                    <a:pt x="437" y="225"/>
                  </a:lnTo>
                  <a:lnTo>
                    <a:pt x="440" y="222"/>
                  </a:lnTo>
                  <a:lnTo>
                    <a:pt x="443" y="224"/>
                  </a:lnTo>
                  <a:lnTo>
                    <a:pt x="446" y="225"/>
                  </a:lnTo>
                  <a:lnTo>
                    <a:pt x="449" y="228"/>
                  </a:lnTo>
                  <a:lnTo>
                    <a:pt x="452" y="231"/>
                  </a:lnTo>
                  <a:lnTo>
                    <a:pt x="455" y="235"/>
                  </a:lnTo>
                  <a:lnTo>
                    <a:pt x="458" y="236"/>
                  </a:lnTo>
                  <a:lnTo>
                    <a:pt x="461" y="236"/>
                  </a:lnTo>
                  <a:lnTo>
                    <a:pt x="464" y="235"/>
                  </a:lnTo>
                  <a:lnTo>
                    <a:pt x="467" y="235"/>
                  </a:lnTo>
                  <a:lnTo>
                    <a:pt x="470" y="237"/>
                  </a:lnTo>
                  <a:lnTo>
                    <a:pt x="473" y="240"/>
                  </a:lnTo>
                  <a:lnTo>
                    <a:pt x="476" y="242"/>
                  </a:lnTo>
                  <a:lnTo>
                    <a:pt x="479" y="244"/>
                  </a:lnTo>
                  <a:lnTo>
                    <a:pt x="482" y="248"/>
                  </a:lnTo>
                  <a:lnTo>
                    <a:pt x="485" y="251"/>
                  </a:lnTo>
                  <a:lnTo>
                    <a:pt x="488" y="253"/>
                  </a:lnTo>
                  <a:lnTo>
                    <a:pt x="491" y="254"/>
                  </a:lnTo>
                  <a:lnTo>
                    <a:pt x="494" y="257"/>
                  </a:lnTo>
                  <a:lnTo>
                    <a:pt x="497" y="258"/>
                  </a:lnTo>
                  <a:lnTo>
                    <a:pt x="500" y="260"/>
                  </a:lnTo>
                  <a:lnTo>
                    <a:pt x="503" y="261"/>
                  </a:lnTo>
                  <a:lnTo>
                    <a:pt x="506" y="263"/>
                  </a:lnTo>
                  <a:lnTo>
                    <a:pt x="509" y="265"/>
                  </a:lnTo>
                  <a:lnTo>
                    <a:pt x="512" y="274"/>
                  </a:lnTo>
                  <a:lnTo>
                    <a:pt x="515" y="280"/>
                  </a:lnTo>
                  <a:lnTo>
                    <a:pt x="518" y="286"/>
                  </a:lnTo>
                  <a:lnTo>
                    <a:pt x="521" y="291"/>
                  </a:lnTo>
                  <a:lnTo>
                    <a:pt x="523" y="295"/>
                  </a:lnTo>
                  <a:lnTo>
                    <a:pt x="526" y="300"/>
                  </a:lnTo>
                  <a:lnTo>
                    <a:pt x="529" y="303"/>
                  </a:lnTo>
                  <a:lnTo>
                    <a:pt x="532" y="307"/>
                  </a:lnTo>
                  <a:lnTo>
                    <a:pt x="535" y="312"/>
                  </a:lnTo>
                  <a:lnTo>
                    <a:pt x="538" y="313"/>
                  </a:lnTo>
                  <a:lnTo>
                    <a:pt x="541" y="315"/>
                  </a:lnTo>
                  <a:lnTo>
                    <a:pt x="544" y="317"/>
                  </a:lnTo>
                  <a:lnTo>
                    <a:pt x="547" y="317"/>
                  </a:lnTo>
                  <a:lnTo>
                    <a:pt x="550" y="312"/>
                  </a:lnTo>
                  <a:lnTo>
                    <a:pt x="553" y="308"/>
                  </a:lnTo>
                  <a:lnTo>
                    <a:pt x="556" y="305"/>
                  </a:lnTo>
                  <a:lnTo>
                    <a:pt x="559" y="304"/>
                  </a:lnTo>
                  <a:lnTo>
                    <a:pt x="562" y="303"/>
                  </a:lnTo>
                  <a:lnTo>
                    <a:pt x="565" y="304"/>
                  </a:lnTo>
                  <a:lnTo>
                    <a:pt x="568" y="305"/>
                  </a:lnTo>
                  <a:lnTo>
                    <a:pt x="571" y="308"/>
                  </a:lnTo>
                  <a:lnTo>
                    <a:pt x="574" y="308"/>
                  </a:lnTo>
                  <a:lnTo>
                    <a:pt x="577" y="308"/>
                  </a:lnTo>
                  <a:lnTo>
                    <a:pt x="580" y="306"/>
                  </a:lnTo>
                  <a:lnTo>
                    <a:pt x="583" y="304"/>
                  </a:lnTo>
                  <a:lnTo>
                    <a:pt x="586" y="301"/>
                  </a:lnTo>
                  <a:lnTo>
                    <a:pt x="589" y="299"/>
                  </a:lnTo>
                  <a:lnTo>
                    <a:pt x="592" y="298"/>
                  </a:lnTo>
                  <a:lnTo>
                    <a:pt x="595" y="301"/>
                  </a:lnTo>
                  <a:lnTo>
                    <a:pt x="598" y="304"/>
                  </a:lnTo>
                  <a:lnTo>
                    <a:pt x="601" y="303"/>
                  </a:lnTo>
                  <a:lnTo>
                    <a:pt x="604" y="304"/>
                  </a:lnTo>
                  <a:lnTo>
                    <a:pt x="607" y="305"/>
                  </a:lnTo>
                  <a:lnTo>
                    <a:pt x="610" y="305"/>
                  </a:lnTo>
                  <a:lnTo>
                    <a:pt x="613" y="304"/>
                  </a:lnTo>
                  <a:lnTo>
                    <a:pt x="616" y="305"/>
                  </a:lnTo>
                  <a:lnTo>
                    <a:pt x="619" y="308"/>
                  </a:lnTo>
                  <a:lnTo>
                    <a:pt x="622" y="308"/>
                  </a:lnTo>
                  <a:lnTo>
                    <a:pt x="625" y="309"/>
                  </a:lnTo>
                  <a:lnTo>
                    <a:pt x="628" y="311"/>
                  </a:lnTo>
                  <a:lnTo>
                    <a:pt x="631" y="313"/>
                  </a:lnTo>
                  <a:lnTo>
                    <a:pt x="634" y="316"/>
                  </a:lnTo>
                  <a:lnTo>
                    <a:pt x="637" y="316"/>
                  </a:lnTo>
                  <a:lnTo>
                    <a:pt x="640" y="315"/>
                  </a:lnTo>
                  <a:lnTo>
                    <a:pt x="643" y="313"/>
                  </a:lnTo>
                  <a:lnTo>
                    <a:pt x="646" y="312"/>
                  </a:lnTo>
                  <a:lnTo>
                    <a:pt x="649" y="313"/>
                  </a:lnTo>
                  <a:lnTo>
                    <a:pt x="652" y="316"/>
                  </a:lnTo>
                  <a:lnTo>
                    <a:pt x="655" y="314"/>
                  </a:lnTo>
                  <a:lnTo>
                    <a:pt x="658" y="311"/>
                  </a:lnTo>
                  <a:lnTo>
                    <a:pt x="661" y="309"/>
                  </a:lnTo>
                  <a:lnTo>
                    <a:pt x="664" y="308"/>
                  </a:lnTo>
                  <a:lnTo>
                    <a:pt x="667" y="308"/>
                  </a:lnTo>
                  <a:lnTo>
                    <a:pt x="670" y="309"/>
                  </a:lnTo>
                  <a:lnTo>
                    <a:pt x="673" y="312"/>
                  </a:lnTo>
                  <a:lnTo>
                    <a:pt x="676" y="314"/>
                  </a:lnTo>
                  <a:lnTo>
                    <a:pt x="679" y="317"/>
                  </a:lnTo>
                  <a:lnTo>
                    <a:pt x="682" y="318"/>
                  </a:lnTo>
                  <a:lnTo>
                    <a:pt x="685" y="321"/>
                  </a:lnTo>
                  <a:lnTo>
                    <a:pt x="688" y="323"/>
                  </a:lnTo>
                  <a:lnTo>
                    <a:pt x="691" y="327"/>
                  </a:lnTo>
                  <a:lnTo>
                    <a:pt x="694" y="330"/>
                  </a:lnTo>
                  <a:lnTo>
                    <a:pt x="697" y="332"/>
                  </a:lnTo>
                  <a:lnTo>
                    <a:pt x="700" y="334"/>
                  </a:lnTo>
                  <a:lnTo>
                    <a:pt x="703" y="335"/>
                  </a:lnTo>
                  <a:lnTo>
                    <a:pt x="706" y="337"/>
                  </a:lnTo>
                  <a:lnTo>
                    <a:pt x="709" y="338"/>
                  </a:lnTo>
                  <a:lnTo>
                    <a:pt x="712" y="339"/>
                  </a:lnTo>
                  <a:lnTo>
                    <a:pt x="715" y="339"/>
                  </a:lnTo>
                  <a:lnTo>
                    <a:pt x="718" y="338"/>
                  </a:lnTo>
                  <a:lnTo>
                    <a:pt x="721" y="338"/>
                  </a:lnTo>
                  <a:lnTo>
                    <a:pt x="724" y="339"/>
                  </a:lnTo>
                  <a:lnTo>
                    <a:pt x="727" y="342"/>
                  </a:lnTo>
                  <a:lnTo>
                    <a:pt x="730" y="343"/>
                  </a:lnTo>
                  <a:lnTo>
                    <a:pt x="733" y="343"/>
                  </a:lnTo>
                  <a:lnTo>
                    <a:pt x="736" y="341"/>
                  </a:lnTo>
                  <a:lnTo>
                    <a:pt x="739" y="338"/>
                  </a:lnTo>
                  <a:lnTo>
                    <a:pt x="742" y="332"/>
                  </a:lnTo>
                  <a:lnTo>
                    <a:pt x="745" y="325"/>
                  </a:lnTo>
                  <a:lnTo>
                    <a:pt x="748" y="322"/>
                  </a:lnTo>
                  <a:lnTo>
                    <a:pt x="751" y="318"/>
                  </a:lnTo>
                  <a:lnTo>
                    <a:pt x="754" y="316"/>
                  </a:lnTo>
                  <a:lnTo>
                    <a:pt x="757" y="312"/>
                  </a:lnTo>
                  <a:lnTo>
                    <a:pt x="760" y="310"/>
                  </a:lnTo>
                  <a:lnTo>
                    <a:pt x="763" y="306"/>
                  </a:lnTo>
                  <a:lnTo>
                    <a:pt x="766" y="304"/>
                  </a:lnTo>
                  <a:lnTo>
                    <a:pt x="769" y="301"/>
                  </a:lnTo>
                  <a:lnTo>
                    <a:pt x="772" y="300"/>
                  </a:lnTo>
                  <a:lnTo>
                    <a:pt x="775" y="298"/>
                  </a:lnTo>
                  <a:lnTo>
                    <a:pt x="778" y="298"/>
                  </a:lnTo>
                  <a:lnTo>
                    <a:pt x="781" y="300"/>
                  </a:lnTo>
                  <a:lnTo>
                    <a:pt x="784" y="299"/>
                  </a:lnTo>
                  <a:lnTo>
                    <a:pt x="787" y="284"/>
                  </a:lnTo>
                  <a:lnTo>
                    <a:pt x="790" y="269"/>
                  </a:lnTo>
                  <a:lnTo>
                    <a:pt x="793" y="261"/>
                  </a:lnTo>
                  <a:lnTo>
                    <a:pt x="796" y="261"/>
                  </a:lnTo>
                  <a:lnTo>
                    <a:pt x="799" y="259"/>
                  </a:lnTo>
                  <a:lnTo>
                    <a:pt x="802" y="254"/>
                  </a:lnTo>
                  <a:lnTo>
                    <a:pt x="805" y="252"/>
                  </a:lnTo>
                  <a:lnTo>
                    <a:pt x="808" y="249"/>
                  </a:lnTo>
                  <a:lnTo>
                    <a:pt x="810" y="246"/>
                  </a:lnTo>
                  <a:lnTo>
                    <a:pt x="813" y="238"/>
                  </a:lnTo>
                  <a:lnTo>
                    <a:pt x="816" y="229"/>
                  </a:lnTo>
                  <a:lnTo>
                    <a:pt x="819" y="225"/>
                  </a:lnTo>
                  <a:lnTo>
                    <a:pt x="822" y="223"/>
                  </a:lnTo>
                  <a:lnTo>
                    <a:pt x="825" y="220"/>
                  </a:lnTo>
                  <a:lnTo>
                    <a:pt x="828" y="212"/>
                  </a:lnTo>
                  <a:lnTo>
                    <a:pt x="831" y="205"/>
                  </a:lnTo>
                  <a:lnTo>
                    <a:pt x="834" y="203"/>
                  </a:lnTo>
                  <a:lnTo>
                    <a:pt x="837" y="198"/>
                  </a:lnTo>
                  <a:lnTo>
                    <a:pt x="840" y="192"/>
                  </a:lnTo>
                  <a:lnTo>
                    <a:pt x="843" y="179"/>
                  </a:lnTo>
                  <a:lnTo>
                    <a:pt x="846" y="164"/>
                  </a:lnTo>
                  <a:lnTo>
                    <a:pt x="849" y="158"/>
                  </a:lnTo>
                  <a:lnTo>
                    <a:pt x="852" y="161"/>
                  </a:lnTo>
                  <a:lnTo>
                    <a:pt x="855" y="158"/>
                  </a:lnTo>
                  <a:lnTo>
                    <a:pt x="858" y="154"/>
                  </a:lnTo>
                  <a:lnTo>
                    <a:pt x="861" y="158"/>
                  </a:lnTo>
                  <a:lnTo>
                    <a:pt x="864" y="177"/>
                  </a:lnTo>
                  <a:lnTo>
                    <a:pt x="867" y="191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72" name="Freeform 44"/>
            <p:cNvSpPr>
              <a:spLocks/>
            </p:cNvSpPr>
            <p:nvPr/>
          </p:nvSpPr>
          <p:spPr bwMode="auto">
            <a:xfrm>
              <a:off x="580" y="3008"/>
              <a:ext cx="34" cy="79"/>
            </a:xfrm>
            <a:custGeom>
              <a:avLst/>
              <a:gdLst>
                <a:gd name="T0" fmla="*/ 0 w 34"/>
                <a:gd name="T1" fmla="*/ 74 h 79"/>
                <a:gd name="T2" fmla="*/ 17 w 34"/>
                <a:gd name="T3" fmla="*/ 0 h 79"/>
                <a:gd name="T4" fmla="*/ 34 w 34"/>
                <a:gd name="T5" fmla="*/ 6 h 79"/>
                <a:gd name="T6" fmla="*/ 17 w 34"/>
                <a:gd name="T7" fmla="*/ 79 h 79"/>
                <a:gd name="T8" fmla="*/ 0 w 34"/>
                <a:gd name="T9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9">
                  <a:moveTo>
                    <a:pt x="0" y="74"/>
                  </a:moveTo>
                  <a:lnTo>
                    <a:pt x="17" y="0"/>
                  </a:lnTo>
                  <a:lnTo>
                    <a:pt x="34" y="6"/>
                  </a:lnTo>
                  <a:lnTo>
                    <a:pt x="17" y="79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73" name="Rectangle 45"/>
            <p:cNvSpPr>
              <a:spLocks noChangeArrowheads="1"/>
            </p:cNvSpPr>
            <p:nvPr/>
          </p:nvSpPr>
          <p:spPr bwMode="auto">
            <a:xfrm>
              <a:off x="609" y="3003"/>
              <a:ext cx="17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74" name="Freeform 46"/>
            <p:cNvSpPr>
              <a:spLocks/>
            </p:cNvSpPr>
            <p:nvPr/>
          </p:nvSpPr>
          <p:spPr bwMode="auto">
            <a:xfrm>
              <a:off x="620" y="2997"/>
              <a:ext cx="28" cy="23"/>
            </a:xfrm>
            <a:custGeom>
              <a:avLst/>
              <a:gdLst>
                <a:gd name="T0" fmla="*/ 0 w 28"/>
                <a:gd name="T1" fmla="*/ 11 h 23"/>
                <a:gd name="T2" fmla="*/ 17 w 28"/>
                <a:gd name="T3" fmla="*/ 0 h 23"/>
                <a:gd name="T4" fmla="*/ 28 w 28"/>
                <a:gd name="T5" fmla="*/ 11 h 23"/>
                <a:gd name="T6" fmla="*/ 11 w 28"/>
                <a:gd name="T7" fmla="*/ 23 h 23"/>
                <a:gd name="T8" fmla="*/ 0 w 2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lnTo>
                    <a:pt x="17" y="0"/>
                  </a:lnTo>
                  <a:lnTo>
                    <a:pt x="28" y="11"/>
                  </a:lnTo>
                  <a:lnTo>
                    <a:pt x="11" y="2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75" name="Freeform 47"/>
            <p:cNvSpPr>
              <a:spLocks/>
            </p:cNvSpPr>
            <p:nvPr/>
          </p:nvSpPr>
          <p:spPr bwMode="auto">
            <a:xfrm>
              <a:off x="631" y="2986"/>
              <a:ext cx="23" cy="17"/>
            </a:xfrm>
            <a:custGeom>
              <a:avLst/>
              <a:gdLst>
                <a:gd name="T0" fmla="*/ 0 w 23"/>
                <a:gd name="T1" fmla="*/ 11 h 17"/>
                <a:gd name="T2" fmla="*/ 6 w 23"/>
                <a:gd name="T3" fmla="*/ 0 h 17"/>
                <a:gd name="T4" fmla="*/ 23 w 23"/>
                <a:gd name="T5" fmla="*/ 5 h 17"/>
                <a:gd name="T6" fmla="*/ 17 w 23"/>
                <a:gd name="T7" fmla="*/ 17 h 17"/>
                <a:gd name="T8" fmla="*/ 0 w 23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7">
                  <a:moveTo>
                    <a:pt x="0" y="11"/>
                  </a:moveTo>
                  <a:lnTo>
                    <a:pt x="6" y="0"/>
                  </a:lnTo>
                  <a:lnTo>
                    <a:pt x="23" y="5"/>
                  </a:lnTo>
                  <a:lnTo>
                    <a:pt x="17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76" name="Freeform 48"/>
            <p:cNvSpPr>
              <a:spLocks/>
            </p:cNvSpPr>
            <p:nvPr/>
          </p:nvSpPr>
          <p:spPr bwMode="auto">
            <a:xfrm>
              <a:off x="665" y="2963"/>
              <a:ext cx="23" cy="23"/>
            </a:xfrm>
            <a:custGeom>
              <a:avLst/>
              <a:gdLst>
                <a:gd name="T0" fmla="*/ 17 w 23"/>
                <a:gd name="T1" fmla="*/ 0 h 23"/>
                <a:gd name="T2" fmla="*/ 23 w 23"/>
                <a:gd name="T3" fmla="*/ 17 h 23"/>
                <a:gd name="T4" fmla="*/ 6 w 23"/>
                <a:gd name="T5" fmla="*/ 23 h 23"/>
                <a:gd name="T6" fmla="*/ 0 w 23"/>
                <a:gd name="T7" fmla="*/ 6 h 23"/>
                <a:gd name="T8" fmla="*/ 17 w 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23" y="17"/>
                  </a:lnTo>
                  <a:lnTo>
                    <a:pt x="6" y="23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77" name="Freeform 49"/>
            <p:cNvSpPr>
              <a:spLocks/>
            </p:cNvSpPr>
            <p:nvPr/>
          </p:nvSpPr>
          <p:spPr bwMode="auto">
            <a:xfrm>
              <a:off x="671" y="2980"/>
              <a:ext cx="34" cy="79"/>
            </a:xfrm>
            <a:custGeom>
              <a:avLst/>
              <a:gdLst>
                <a:gd name="T0" fmla="*/ 17 w 34"/>
                <a:gd name="T1" fmla="*/ 0 h 79"/>
                <a:gd name="T2" fmla="*/ 34 w 34"/>
                <a:gd name="T3" fmla="*/ 73 h 79"/>
                <a:gd name="T4" fmla="*/ 17 w 34"/>
                <a:gd name="T5" fmla="*/ 79 h 79"/>
                <a:gd name="T6" fmla="*/ 0 w 34"/>
                <a:gd name="T7" fmla="*/ 6 h 79"/>
                <a:gd name="T8" fmla="*/ 17 w 34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9">
                  <a:moveTo>
                    <a:pt x="17" y="0"/>
                  </a:moveTo>
                  <a:lnTo>
                    <a:pt x="34" y="73"/>
                  </a:lnTo>
                  <a:lnTo>
                    <a:pt x="17" y="79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78" name="Freeform 50"/>
            <p:cNvSpPr>
              <a:spLocks/>
            </p:cNvSpPr>
            <p:nvPr/>
          </p:nvSpPr>
          <p:spPr bwMode="auto">
            <a:xfrm>
              <a:off x="688" y="3053"/>
              <a:ext cx="22" cy="34"/>
            </a:xfrm>
            <a:custGeom>
              <a:avLst/>
              <a:gdLst>
                <a:gd name="T0" fmla="*/ 17 w 22"/>
                <a:gd name="T1" fmla="*/ 0 h 34"/>
                <a:gd name="T2" fmla="*/ 22 w 22"/>
                <a:gd name="T3" fmla="*/ 29 h 34"/>
                <a:gd name="T4" fmla="*/ 5 w 22"/>
                <a:gd name="T5" fmla="*/ 34 h 34"/>
                <a:gd name="T6" fmla="*/ 0 w 22"/>
                <a:gd name="T7" fmla="*/ 6 h 34"/>
                <a:gd name="T8" fmla="*/ 17 w 2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17" y="0"/>
                  </a:moveTo>
                  <a:lnTo>
                    <a:pt x="22" y="29"/>
                  </a:lnTo>
                  <a:lnTo>
                    <a:pt x="5" y="34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79" name="Freeform 51"/>
            <p:cNvSpPr>
              <a:spLocks/>
            </p:cNvSpPr>
            <p:nvPr/>
          </p:nvSpPr>
          <p:spPr bwMode="auto">
            <a:xfrm>
              <a:off x="716" y="3150"/>
              <a:ext cx="23" cy="28"/>
            </a:xfrm>
            <a:custGeom>
              <a:avLst/>
              <a:gdLst>
                <a:gd name="T0" fmla="*/ 17 w 23"/>
                <a:gd name="T1" fmla="*/ 0 h 28"/>
                <a:gd name="T2" fmla="*/ 23 w 23"/>
                <a:gd name="T3" fmla="*/ 22 h 28"/>
                <a:gd name="T4" fmla="*/ 6 w 23"/>
                <a:gd name="T5" fmla="*/ 28 h 28"/>
                <a:gd name="T6" fmla="*/ 0 w 23"/>
                <a:gd name="T7" fmla="*/ 5 h 28"/>
                <a:gd name="T8" fmla="*/ 17 w 23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7" y="0"/>
                  </a:moveTo>
                  <a:lnTo>
                    <a:pt x="23" y="22"/>
                  </a:lnTo>
                  <a:lnTo>
                    <a:pt x="6" y="28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80" name="Freeform 52"/>
            <p:cNvSpPr>
              <a:spLocks/>
            </p:cNvSpPr>
            <p:nvPr/>
          </p:nvSpPr>
          <p:spPr bwMode="auto">
            <a:xfrm>
              <a:off x="716" y="3133"/>
              <a:ext cx="34" cy="45"/>
            </a:xfrm>
            <a:custGeom>
              <a:avLst/>
              <a:gdLst>
                <a:gd name="T0" fmla="*/ 0 w 34"/>
                <a:gd name="T1" fmla="*/ 39 h 45"/>
                <a:gd name="T2" fmla="*/ 17 w 34"/>
                <a:gd name="T3" fmla="*/ 0 h 45"/>
                <a:gd name="T4" fmla="*/ 34 w 34"/>
                <a:gd name="T5" fmla="*/ 5 h 45"/>
                <a:gd name="T6" fmla="*/ 17 w 34"/>
                <a:gd name="T7" fmla="*/ 45 h 45"/>
                <a:gd name="T8" fmla="*/ 0 w 34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5">
                  <a:moveTo>
                    <a:pt x="0" y="39"/>
                  </a:moveTo>
                  <a:lnTo>
                    <a:pt x="17" y="0"/>
                  </a:lnTo>
                  <a:lnTo>
                    <a:pt x="34" y="5"/>
                  </a:lnTo>
                  <a:lnTo>
                    <a:pt x="17" y="4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81" name="Freeform 53"/>
            <p:cNvSpPr>
              <a:spLocks/>
            </p:cNvSpPr>
            <p:nvPr/>
          </p:nvSpPr>
          <p:spPr bwMode="auto">
            <a:xfrm>
              <a:off x="739" y="3116"/>
              <a:ext cx="28" cy="28"/>
            </a:xfrm>
            <a:custGeom>
              <a:avLst/>
              <a:gdLst>
                <a:gd name="T0" fmla="*/ 0 w 28"/>
                <a:gd name="T1" fmla="*/ 17 h 28"/>
                <a:gd name="T2" fmla="*/ 17 w 28"/>
                <a:gd name="T3" fmla="*/ 0 h 28"/>
                <a:gd name="T4" fmla="*/ 28 w 28"/>
                <a:gd name="T5" fmla="*/ 11 h 28"/>
                <a:gd name="T6" fmla="*/ 11 w 28"/>
                <a:gd name="T7" fmla="*/ 28 h 28"/>
                <a:gd name="T8" fmla="*/ 0 w 28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0" y="17"/>
                  </a:moveTo>
                  <a:lnTo>
                    <a:pt x="17" y="0"/>
                  </a:lnTo>
                  <a:lnTo>
                    <a:pt x="28" y="11"/>
                  </a:lnTo>
                  <a:lnTo>
                    <a:pt x="11" y="2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82" name="Freeform 54"/>
            <p:cNvSpPr>
              <a:spLocks/>
            </p:cNvSpPr>
            <p:nvPr/>
          </p:nvSpPr>
          <p:spPr bwMode="auto">
            <a:xfrm>
              <a:off x="756" y="3116"/>
              <a:ext cx="34" cy="39"/>
            </a:xfrm>
            <a:custGeom>
              <a:avLst/>
              <a:gdLst>
                <a:gd name="T0" fmla="*/ 17 w 34"/>
                <a:gd name="T1" fmla="*/ 0 h 39"/>
                <a:gd name="T2" fmla="*/ 34 w 34"/>
                <a:gd name="T3" fmla="*/ 34 h 39"/>
                <a:gd name="T4" fmla="*/ 17 w 34"/>
                <a:gd name="T5" fmla="*/ 39 h 39"/>
                <a:gd name="T6" fmla="*/ 0 w 34"/>
                <a:gd name="T7" fmla="*/ 5 h 39"/>
                <a:gd name="T8" fmla="*/ 17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7" y="0"/>
                  </a:moveTo>
                  <a:lnTo>
                    <a:pt x="34" y="34"/>
                  </a:lnTo>
                  <a:lnTo>
                    <a:pt x="17" y="39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83" name="Freeform 55"/>
            <p:cNvSpPr>
              <a:spLocks/>
            </p:cNvSpPr>
            <p:nvPr/>
          </p:nvSpPr>
          <p:spPr bwMode="auto">
            <a:xfrm>
              <a:off x="795" y="3110"/>
              <a:ext cx="23" cy="34"/>
            </a:xfrm>
            <a:custGeom>
              <a:avLst/>
              <a:gdLst>
                <a:gd name="T0" fmla="*/ 0 w 23"/>
                <a:gd name="T1" fmla="*/ 28 h 34"/>
                <a:gd name="T2" fmla="*/ 6 w 23"/>
                <a:gd name="T3" fmla="*/ 0 h 34"/>
                <a:gd name="T4" fmla="*/ 23 w 23"/>
                <a:gd name="T5" fmla="*/ 6 h 34"/>
                <a:gd name="T6" fmla="*/ 17 w 23"/>
                <a:gd name="T7" fmla="*/ 34 h 34"/>
                <a:gd name="T8" fmla="*/ 0 w 23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4">
                  <a:moveTo>
                    <a:pt x="0" y="28"/>
                  </a:moveTo>
                  <a:lnTo>
                    <a:pt x="6" y="0"/>
                  </a:lnTo>
                  <a:lnTo>
                    <a:pt x="23" y="6"/>
                  </a:lnTo>
                  <a:lnTo>
                    <a:pt x="17" y="3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84" name="Freeform 56"/>
            <p:cNvSpPr>
              <a:spLocks/>
            </p:cNvSpPr>
            <p:nvPr/>
          </p:nvSpPr>
          <p:spPr bwMode="auto">
            <a:xfrm>
              <a:off x="801" y="3036"/>
              <a:ext cx="34" cy="80"/>
            </a:xfrm>
            <a:custGeom>
              <a:avLst/>
              <a:gdLst>
                <a:gd name="T0" fmla="*/ 0 w 34"/>
                <a:gd name="T1" fmla="*/ 74 h 80"/>
                <a:gd name="T2" fmla="*/ 17 w 34"/>
                <a:gd name="T3" fmla="*/ 0 h 80"/>
                <a:gd name="T4" fmla="*/ 34 w 34"/>
                <a:gd name="T5" fmla="*/ 6 h 80"/>
                <a:gd name="T6" fmla="*/ 17 w 34"/>
                <a:gd name="T7" fmla="*/ 80 h 80"/>
                <a:gd name="T8" fmla="*/ 0 w 34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0">
                  <a:moveTo>
                    <a:pt x="0" y="74"/>
                  </a:moveTo>
                  <a:lnTo>
                    <a:pt x="17" y="0"/>
                  </a:lnTo>
                  <a:lnTo>
                    <a:pt x="34" y="6"/>
                  </a:lnTo>
                  <a:lnTo>
                    <a:pt x="17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85" name="Freeform 57"/>
            <p:cNvSpPr>
              <a:spLocks/>
            </p:cNvSpPr>
            <p:nvPr/>
          </p:nvSpPr>
          <p:spPr bwMode="auto">
            <a:xfrm>
              <a:off x="818" y="3020"/>
              <a:ext cx="23" cy="22"/>
            </a:xfrm>
            <a:custGeom>
              <a:avLst/>
              <a:gdLst>
                <a:gd name="T0" fmla="*/ 0 w 23"/>
                <a:gd name="T1" fmla="*/ 16 h 22"/>
                <a:gd name="T2" fmla="*/ 6 w 23"/>
                <a:gd name="T3" fmla="*/ 0 h 22"/>
                <a:gd name="T4" fmla="*/ 23 w 23"/>
                <a:gd name="T5" fmla="*/ 5 h 22"/>
                <a:gd name="T6" fmla="*/ 17 w 23"/>
                <a:gd name="T7" fmla="*/ 22 h 22"/>
                <a:gd name="T8" fmla="*/ 0 w 23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0" y="16"/>
                  </a:moveTo>
                  <a:lnTo>
                    <a:pt x="6" y="0"/>
                  </a:lnTo>
                  <a:lnTo>
                    <a:pt x="23" y="5"/>
                  </a:lnTo>
                  <a:lnTo>
                    <a:pt x="17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86" name="Freeform 58"/>
            <p:cNvSpPr>
              <a:spLocks/>
            </p:cNvSpPr>
            <p:nvPr/>
          </p:nvSpPr>
          <p:spPr bwMode="auto">
            <a:xfrm>
              <a:off x="846" y="2929"/>
              <a:ext cx="23" cy="28"/>
            </a:xfrm>
            <a:custGeom>
              <a:avLst/>
              <a:gdLst>
                <a:gd name="T0" fmla="*/ 0 w 23"/>
                <a:gd name="T1" fmla="*/ 23 h 28"/>
                <a:gd name="T2" fmla="*/ 6 w 23"/>
                <a:gd name="T3" fmla="*/ 0 h 28"/>
                <a:gd name="T4" fmla="*/ 23 w 23"/>
                <a:gd name="T5" fmla="*/ 6 h 28"/>
                <a:gd name="T6" fmla="*/ 17 w 23"/>
                <a:gd name="T7" fmla="*/ 28 h 28"/>
                <a:gd name="T8" fmla="*/ 0 w 23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0" y="23"/>
                  </a:moveTo>
                  <a:lnTo>
                    <a:pt x="6" y="0"/>
                  </a:lnTo>
                  <a:lnTo>
                    <a:pt x="23" y="6"/>
                  </a:lnTo>
                  <a:lnTo>
                    <a:pt x="17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87" name="Freeform 59"/>
            <p:cNvSpPr>
              <a:spLocks/>
            </p:cNvSpPr>
            <p:nvPr/>
          </p:nvSpPr>
          <p:spPr bwMode="auto">
            <a:xfrm>
              <a:off x="852" y="2873"/>
              <a:ext cx="34" cy="62"/>
            </a:xfrm>
            <a:custGeom>
              <a:avLst/>
              <a:gdLst>
                <a:gd name="T0" fmla="*/ 0 w 34"/>
                <a:gd name="T1" fmla="*/ 56 h 62"/>
                <a:gd name="T2" fmla="*/ 17 w 34"/>
                <a:gd name="T3" fmla="*/ 0 h 62"/>
                <a:gd name="T4" fmla="*/ 34 w 34"/>
                <a:gd name="T5" fmla="*/ 5 h 62"/>
                <a:gd name="T6" fmla="*/ 17 w 34"/>
                <a:gd name="T7" fmla="*/ 62 h 62"/>
                <a:gd name="T8" fmla="*/ 0 w 34"/>
                <a:gd name="T9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2">
                  <a:moveTo>
                    <a:pt x="0" y="56"/>
                  </a:moveTo>
                  <a:lnTo>
                    <a:pt x="17" y="0"/>
                  </a:lnTo>
                  <a:lnTo>
                    <a:pt x="34" y="5"/>
                  </a:lnTo>
                  <a:lnTo>
                    <a:pt x="17" y="6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88" name="Freeform 60"/>
            <p:cNvSpPr>
              <a:spLocks/>
            </p:cNvSpPr>
            <p:nvPr/>
          </p:nvSpPr>
          <p:spPr bwMode="auto">
            <a:xfrm>
              <a:off x="869" y="2833"/>
              <a:ext cx="34" cy="45"/>
            </a:xfrm>
            <a:custGeom>
              <a:avLst/>
              <a:gdLst>
                <a:gd name="T0" fmla="*/ 0 w 34"/>
                <a:gd name="T1" fmla="*/ 40 h 45"/>
                <a:gd name="T2" fmla="*/ 17 w 34"/>
                <a:gd name="T3" fmla="*/ 0 h 45"/>
                <a:gd name="T4" fmla="*/ 34 w 34"/>
                <a:gd name="T5" fmla="*/ 6 h 45"/>
                <a:gd name="T6" fmla="*/ 17 w 34"/>
                <a:gd name="T7" fmla="*/ 45 h 45"/>
                <a:gd name="T8" fmla="*/ 0 w 34"/>
                <a:gd name="T9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5">
                  <a:moveTo>
                    <a:pt x="0" y="40"/>
                  </a:moveTo>
                  <a:lnTo>
                    <a:pt x="17" y="0"/>
                  </a:lnTo>
                  <a:lnTo>
                    <a:pt x="34" y="6"/>
                  </a:lnTo>
                  <a:lnTo>
                    <a:pt x="17" y="4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89" name="Freeform 61"/>
            <p:cNvSpPr>
              <a:spLocks/>
            </p:cNvSpPr>
            <p:nvPr/>
          </p:nvSpPr>
          <p:spPr bwMode="auto">
            <a:xfrm>
              <a:off x="914" y="2737"/>
              <a:ext cx="23" cy="34"/>
            </a:xfrm>
            <a:custGeom>
              <a:avLst/>
              <a:gdLst>
                <a:gd name="T0" fmla="*/ 0 w 23"/>
                <a:gd name="T1" fmla="*/ 34 h 34"/>
                <a:gd name="T2" fmla="*/ 6 w 23"/>
                <a:gd name="T3" fmla="*/ 0 h 34"/>
                <a:gd name="T4" fmla="*/ 23 w 23"/>
                <a:gd name="T5" fmla="*/ 0 h 34"/>
                <a:gd name="T6" fmla="*/ 17 w 23"/>
                <a:gd name="T7" fmla="*/ 34 h 34"/>
                <a:gd name="T8" fmla="*/ 0 w 2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4">
                  <a:moveTo>
                    <a:pt x="0" y="34"/>
                  </a:moveTo>
                  <a:lnTo>
                    <a:pt x="6" y="0"/>
                  </a:lnTo>
                  <a:lnTo>
                    <a:pt x="23" y="0"/>
                  </a:lnTo>
                  <a:lnTo>
                    <a:pt x="17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90" name="Freeform 62"/>
            <p:cNvSpPr>
              <a:spLocks/>
            </p:cNvSpPr>
            <p:nvPr/>
          </p:nvSpPr>
          <p:spPr bwMode="auto">
            <a:xfrm>
              <a:off x="920" y="2652"/>
              <a:ext cx="28" cy="85"/>
            </a:xfrm>
            <a:custGeom>
              <a:avLst/>
              <a:gdLst>
                <a:gd name="T0" fmla="*/ 0 w 28"/>
                <a:gd name="T1" fmla="*/ 85 h 85"/>
                <a:gd name="T2" fmla="*/ 11 w 28"/>
                <a:gd name="T3" fmla="*/ 0 h 85"/>
                <a:gd name="T4" fmla="*/ 28 w 28"/>
                <a:gd name="T5" fmla="*/ 0 h 85"/>
                <a:gd name="T6" fmla="*/ 17 w 28"/>
                <a:gd name="T7" fmla="*/ 85 h 85"/>
                <a:gd name="T8" fmla="*/ 0 w 2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5">
                  <a:moveTo>
                    <a:pt x="0" y="85"/>
                  </a:moveTo>
                  <a:lnTo>
                    <a:pt x="11" y="0"/>
                  </a:lnTo>
                  <a:lnTo>
                    <a:pt x="28" y="0"/>
                  </a:lnTo>
                  <a:lnTo>
                    <a:pt x="17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91" name="Rectangle 63"/>
            <p:cNvSpPr>
              <a:spLocks noChangeArrowheads="1"/>
            </p:cNvSpPr>
            <p:nvPr/>
          </p:nvSpPr>
          <p:spPr bwMode="auto">
            <a:xfrm>
              <a:off x="937" y="2578"/>
              <a:ext cx="17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92" name="Freeform 64"/>
            <p:cNvSpPr>
              <a:spLocks/>
            </p:cNvSpPr>
            <p:nvPr/>
          </p:nvSpPr>
          <p:spPr bwMode="auto">
            <a:xfrm>
              <a:off x="943" y="2556"/>
              <a:ext cx="28" cy="28"/>
            </a:xfrm>
            <a:custGeom>
              <a:avLst/>
              <a:gdLst>
                <a:gd name="T0" fmla="*/ 0 w 28"/>
                <a:gd name="T1" fmla="*/ 17 h 28"/>
                <a:gd name="T2" fmla="*/ 17 w 28"/>
                <a:gd name="T3" fmla="*/ 0 h 28"/>
                <a:gd name="T4" fmla="*/ 28 w 28"/>
                <a:gd name="T5" fmla="*/ 11 h 28"/>
                <a:gd name="T6" fmla="*/ 11 w 28"/>
                <a:gd name="T7" fmla="*/ 28 h 28"/>
                <a:gd name="T8" fmla="*/ 0 w 28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0" y="17"/>
                  </a:moveTo>
                  <a:lnTo>
                    <a:pt x="17" y="0"/>
                  </a:lnTo>
                  <a:lnTo>
                    <a:pt x="28" y="11"/>
                  </a:lnTo>
                  <a:lnTo>
                    <a:pt x="11" y="2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93" name="Freeform 65"/>
            <p:cNvSpPr>
              <a:spLocks/>
            </p:cNvSpPr>
            <p:nvPr/>
          </p:nvSpPr>
          <p:spPr bwMode="auto">
            <a:xfrm>
              <a:off x="960" y="2556"/>
              <a:ext cx="34" cy="51"/>
            </a:xfrm>
            <a:custGeom>
              <a:avLst/>
              <a:gdLst>
                <a:gd name="T0" fmla="*/ 17 w 34"/>
                <a:gd name="T1" fmla="*/ 0 h 51"/>
                <a:gd name="T2" fmla="*/ 34 w 34"/>
                <a:gd name="T3" fmla="*/ 45 h 51"/>
                <a:gd name="T4" fmla="*/ 17 w 34"/>
                <a:gd name="T5" fmla="*/ 51 h 51"/>
                <a:gd name="T6" fmla="*/ 0 w 34"/>
                <a:gd name="T7" fmla="*/ 6 h 51"/>
                <a:gd name="T8" fmla="*/ 17 w 3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1">
                  <a:moveTo>
                    <a:pt x="17" y="0"/>
                  </a:moveTo>
                  <a:lnTo>
                    <a:pt x="34" y="45"/>
                  </a:lnTo>
                  <a:lnTo>
                    <a:pt x="17" y="51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94" name="Freeform 66"/>
            <p:cNvSpPr>
              <a:spLocks/>
            </p:cNvSpPr>
            <p:nvPr/>
          </p:nvSpPr>
          <p:spPr bwMode="auto">
            <a:xfrm>
              <a:off x="977" y="2601"/>
              <a:ext cx="28" cy="51"/>
            </a:xfrm>
            <a:custGeom>
              <a:avLst/>
              <a:gdLst>
                <a:gd name="T0" fmla="*/ 17 w 28"/>
                <a:gd name="T1" fmla="*/ 0 h 51"/>
                <a:gd name="T2" fmla="*/ 28 w 28"/>
                <a:gd name="T3" fmla="*/ 45 h 51"/>
                <a:gd name="T4" fmla="*/ 11 w 28"/>
                <a:gd name="T5" fmla="*/ 51 h 51"/>
                <a:gd name="T6" fmla="*/ 0 w 28"/>
                <a:gd name="T7" fmla="*/ 6 h 51"/>
                <a:gd name="T8" fmla="*/ 17 w 28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1">
                  <a:moveTo>
                    <a:pt x="17" y="0"/>
                  </a:moveTo>
                  <a:lnTo>
                    <a:pt x="28" y="45"/>
                  </a:lnTo>
                  <a:lnTo>
                    <a:pt x="11" y="51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95" name="Freeform 67"/>
            <p:cNvSpPr>
              <a:spLocks/>
            </p:cNvSpPr>
            <p:nvPr/>
          </p:nvSpPr>
          <p:spPr bwMode="auto">
            <a:xfrm>
              <a:off x="1005" y="2539"/>
              <a:ext cx="28" cy="119"/>
            </a:xfrm>
            <a:custGeom>
              <a:avLst/>
              <a:gdLst>
                <a:gd name="T0" fmla="*/ 0 w 28"/>
                <a:gd name="T1" fmla="*/ 119 h 119"/>
                <a:gd name="T2" fmla="*/ 11 w 28"/>
                <a:gd name="T3" fmla="*/ 0 h 119"/>
                <a:gd name="T4" fmla="*/ 28 w 28"/>
                <a:gd name="T5" fmla="*/ 0 h 119"/>
                <a:gd name="T6" fmla="*/ 17 w 28"/>
                <a:gd name="T7" fmla="*/ 119 h 119"/>
                <a:gd name="T8" fmla="*/ 0 w 28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9">
                  <a:moveTo>
                    <a:pt x="0" y="119"/>
                  </a:moveTo>
                  <a:lnTo>
                    <a:pt x="11" y="0"/>
                  </a:lnTo>
                  <a:lnTo>
                    <a:pt x="28" y="0"/>
                  </a:lnTo>
                  <a:lnTo>
                    <a:pt x="17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96" name="Freeform 68"/>
            <p:cNvSpPr>
              <a:spLocks/>
            </p:cNvSpPr>
            <p:nvPr/>
          </p:nvSpPr>
          <p:spPr bwMode="auto">
            <a:xfrm>
              <a:off x="1022" y="2352"/>
              <a:ext cx="22" cy="119"/>
            </a:xfrm>
            <a:custGeom>
              <a:avLst/>
              <a:gdLst>
                <a:gd name="T0" fmla="*/ 0 w 22"/>
                <a:gd name="T1" fmla="*/ 119 h 119"/>
                <a:gd name="T2" fmla="*/ 5 w 22"/>
                <a:gd name="T3" fmla="*/ 0 h 119"/>
                <a:gd name="T4" fmla="*/ 22 w 22"/>
                <a:gd name="T5" fmla="*/ 0 h 119"/>
                <a:gd name="T6" fmla="*/ 17 w 22"/>
                <a:gd name="T7" fmla="*/ 119 h 119"/>
                <a:gd name="T8" fmla="*/ 0 w 22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9">
                  <a:moveTo>
                    <a:pt x="0" y="119"/>
                  </a:moveTo>
                  <a:lnTo>
                    <a:pt x="5" y="0"/>
                  </a:lnTo>
                  <a:lnTo>
                    <a:pt x="22" y="0"/>
                  </a:lnTo>
                  <a:lnTo>
                    <a:pt x="17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97" name="Freeform 69"/>
            <p:cNvSpPr>
              <a:spLocks/>
            </p:cNvSpPr>
            <p:nvPr/>
          </p:nvSpPr>
          <p:spPr bwMode="auto">
            <a:xfrm>
              <a:off x="1033" y="2166"/>
              <a:ext cx="23" cy="118"/>
            </a:xfrm>
            <a:custGeom>
              <a:avLst/>
              <a:gdLst>
                <a:gd name="T0" fmla="*/ 0 w 23"/>
                <a:gd name="T1" fmla="*/ 118 h 118"/>
                <a:gd name="T2" fmla="*/ 6 w 23"/>
                <a:gd name="T3" fmla="*/ 0 h 118"/>
                <a:gd name="T4" fmla="*/ 23 w 23"/>
                <a:gd name="T5" fmla="*/ 0 h 118"/>
                <a:gd name="T6" fmla="*/ 17 w 23"/>
                <a:gd name="T7" fmla="*/ 118 h 118"/>
                <a:gd name="T8" fmla="*/ 0 w 23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8">
                  <a:moveTo>
                    <a:pt x="0" y="118"/>
                  </a:moveTo>
                  <a:lnTo>
                    <a:pt x="6" y="0"/>
                  </a:lnTo>
                  <a:lnTo>
                    <a:pt x="23" y="0"/>
                  </a:lnTo>
                  <a:lnTo>
                    <a:pt x="17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98" name="Freeform 70"/>
            <p:cNvSpPr>
              <a:spLocks/>
            </p:cNvSpPr>
            <p:nvPr/>
          </p:nvSpPr>
          <p:spPr bwMode="auto">
            <a:xfrm>
              <a:off x="1044" y="1979"/>
              <a:ext cx="29" cy="119"/>
            </a:xfrm>
            <a:custGeom>
              <a:avLst/>
              <a:gdLst>
                <a:gd name="T0" fmla="*/ 0 w 29"/>
                <a:gd name="T1" fmla="*/ 119 h 119"/>
                <a:gd name="T2" fmla="*/ 12 w 29"/>
                <a:gd name="T3" fmla="*/ 0 h 119"/>
                <a:gd name="T4" fmla="*/ 29 w 29"/>
                <a:gd name="T5" fmla="*/ 0 h 119"/>
                <a:gd name="T6" fmla="*/ 17 w 29"/>
                <a:gd name="T7" fmla="*/ 119 h 119"/>
                <a:gd name="T8" fmla="*/ 0 w 29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9">
                  <a:moveTo>
                    <a:pt x="0" y="119"/>
                  </a:moveTo>
                  <a:lnTo>
                    <a:pt x="12" y="0"/>
                  </a:lnTo>
                  <a:lnTo>
                    <a:pt x="29" y="0"/>
                  </a:lnTo>
                  <a:lnTo>
                    <a:pt x="17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99" name="Freeform 71"/>
            <p:cNvSpPr>
              <a:spLocks/>
            </p:cNvSpPr>
            <p:nvPr/>
          </p:nvSpPr>
          <p:spPr bwMode="auto">
            <a:xfrm>
              <a:off x="1061" y="1798"/>
              <a:ext cx="29" cy="113"/>
            </a:xfrm>
            <a:custGeom>
              <a:avLst/>
              <a:gdLst>
                <a:gd name="T0" fmla="*/ 0 w 29"/>
                <a:gd name="T1" fmla="*/ 113 h 113"/>
                <a:gd name="T2" fmla="*/ 12 w 29"/>
                <a:gd name="T3" fmla="*/ 0 h 113"/>
                <a:gd name="T4" fmla="*/ 29 w 29"/>
                <a:gd name="T5" fmla="*/ 0 h 113"/>
                <a:gd name="T6" fmla="*/ 17 w 29"/>
                <a:gd name="T7" fmla="*/ 113 h 113"/>
                <a:gd name="T8" fmla="*/ 0 w 2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0" y="113"/>
                  </a:moveTo>
                  <a:lnTo>
                    <a:pt x="12" y="0"/>
                  </a:lnTo>
                  <a:lnTo>
                    <a:pt x="29" y="0"/>
                  </a:lnTo>
                  <a:lnTo>
                    <a:pt x="17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00" name="Rectangle 72"/>
            <p:cNvSpPr>
              <a:spLocks noChangeArrowheads="1"/>
            </p:cNvSpPr>
            <p:nvPr/>
          </p:nvSpPr>
          <p:spPr bwMode="auto">
            <a:xfrm>
              <a:off x="1073" y="1792"/>
              <a:ext cx="17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01" name="Freeform 73"/>
            <p:cNvSpPr>
              <a:spLocks/>
            </p:cNvSpPr>
            <p:nvPr/>
          </p:nvSpPr>
          <p:spPr bwMode="auto">
            <a:xfrm>
              <a:off x="1090" y="1606"/>
              <a:ext cx="34" cy="119"/>
            </a:xfrm>
            <a:custGeom>
              <a:avLst/>
              <a:gdLst>
                <a:gd name="T0" fmla="*/ 0 w 34"/>
                <a:gd name="T1" fmla="*/ 119 h 119"/>
                <a:gd name="T2" fmla="*/ 17 w 34"/>
                <a:gd name="T3" fmla="*/ 0 h 119"/>
                <a:gd name="T4" fmla="*/ 34 w 34"/>
                <a:gd name="T5" fmla="*/ 0 h 119"/>
                <a:gd name="T6" fmla="*/ 17 w 34"/>
                <a:gd name="T7" fmla="*/ 119 h 119"/>
                <a:gd name="T8" fmla="*/ 0 w 34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9">
                  <a:moveTo>
                    <a:pt x="0" y="119"/>
                  </a:moveTo>
                  <a:lnTo>
                    <a:pt x="17" y="0"/>
                  </a:lnTo>
                  <a:lnTo>
                    <a:pt x="34" y="0"/>
                  </a:lnTo>
                  <a:lnTo>
                    <a:pt x="17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02" name="Freeform 74"/>
            <p:cNvSpPr>
              <a:spLocks/>
            </p:cNvSpPr>
            <p:nvPr/>
          </p:nvSpPr>
          <p:spPr bwMode="auto">
            <a:xfrm>
              <a:off x="1107" y="1419"/>
              <a:ext cx="22" cy="119"/>
            </a:xfrm>
            <a:custGeom>
              <a:avLst/>
              <a:gdLst>
                <a:gd name="T0" fmla="*/ 0 w 22"/>
                <a:gd name="T1" fmla="*/ 119 h 119"/>
                <a:gd name="T2" fmla="*/ 5 w 22"/>
                <a:gd name="T3" fmla="*/ 0 h 119"/>
                <a:gd name="T4" fmla="*/ 22 w 22"/>
                <a:gd name="T5" fmla="*/ 0 h 119"/>
                <a:gd name="T6" fmla="*/ 17 w 22"/>
                <a:gd name="T7" fmla="*/ 119 h 119"/>
                <a:gd name="T8" fmla="*/ 0 w 22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9">
                  <a:moveTo>
                    <a:pt x="0" y="119"/>
                  </a:moveTo>
                  <a:lnTo>
                    <a:pt x="5" y="0"/>
                  </a:lnTo>
                  <a:lnTo>
                    <a:pt x="22" y="0"/>
                  </a:lnTo>
                  <a:lnTo>
                    <a:pt x="17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03" name="Freeform 75"/>
            <p:cNvSpPr>
              <a:spLocks/>
            </p:cNvSpPr>
            <p:nvPr/>
          </p:nvSpPr>
          <p:spPr bwMode="auto">
            <a:xfrm>
              <a:off x="1112" y="1233"/>
              <a:ext cx="23" cy="118"/>
            </a:xfrm>
            <a:custGeom>
              <a:avLst/>
              <a:gdLst>
                <a:gd name="T0" fmla="*/ 0 w 23"/>
                <a:gd name="T1" fmla="*/ 118 h 118"/>
                <a:gd name="T2" fmla="*/ 6 w 23"/>
                <a:gd name="T3" fmla="*/ 0 h 118"/>
                <a:gd name="T4" fmla="*/ 23 w 23"/>
                <a:gd name="T5" fmla="*/ 0 h 118"/>
                <a:gd name="T6" fmla="*/ 17 w 23"/>
                <a:gd name="T7" fmla="*/ 118 h 118"/>
                <a:gd name="T8" fmla="*/ 0 w 23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8">
                  <a:moveTo>
                    <a:pt x="0" y="118"/>
                  </a:moveTo>
                  <a:lnTo>
                    <a:pt x="6" y="0"/>
                  </a:lnTo>
                  <a:lnTo>
                    <a:pt x="23" y="0"/>
                  </a:lnTo>
                  <a:lnTo>
                    <a:pt x="17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04" name="Freeform 76"/>
            <p:cNvSpPr>
              <a:spLocks/>
            </p:cNvSpPr>
            <p:nvPr/>
          </p:nvSpPr>
          <p:spPr bwMode="auto">
            <a:xfrm>
              <a:off x="1118" y="1046"/>
              <a:ext cx="23" cy="119"/>
            </a:xfrm>
            <a:custGeom>
              <a:avLst/>
              <a:gdLst>
                <a:gd name="T0" fmla="*/ 0 w 23"/>
                <a:gd name="T1" fmla="*/ 119 h 119"/>
                <a:gd name="T2" fmla="*/ 6 w 23"/>
                <a:gd name="T3" fmla="*/ 0 h 119"/>
                <a:gd name="T4" fmla="*/ 23 w 23"/>
                <a:gd name="T5" fmla="*/ 0 h 119"/>
                <a:gd name="T6" fmla="*/ 17 w 23"/>
                <a:gd name="T7" fmla="*/ 119 h 119"/>
                <a:gd name="T8" fmla="*/ 0 w 2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9">
                  <a:moveTo>
                    <a:pt x="0" y="119"/>
                  </a:moveTo>
                  <a:lnTo>
                    <a:pt x="6" y="0"/>
                  </a:lnTo>
                  <a:lnTo>
                    <a:pt x="23" y="0"/>
                  </a:lnTo>
                  <a:lnTo>
                    <a:pt x="17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05" name="Rectangle 77"/>
            <p:cNvSpPr>
              <a:spLocks noChangeArrowheads="1"/>
            </p:cNvSpPr>
            <p:nvPr/>
          </p:nvSpPr>
          <p:spPr bwMode="auto">
            <a:xfrm>
              <a:off x="1124" y="950"/>
              <a:ext cx="17" cy="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06" name="Freeform 78"/>
            <p:cNvSpPr>
              <a:spLocks/>
            </p:cNvSpPr>
            <p:nvPr/>
          </p:nvSpPr>
          <p:spPr bwMode="auto">
            <a:xfrm>
              <a:off x="1124" y="859"/>
              <a:ext cx="22" cy="91"/>
            </a:xfrm>
            <a:custGeom>
              <a:avLst/>
              <a:gdLst>
                <a:gd name="T0" fmla="*/ 0 w 22"/>
                <a:gd name="T1" fmla="*/ 91 h 91"/>
                <a:gd name="T2" fmla="*/ 5 w 22"/>
                <a:gd name="T3" fmla="*/ 0 h 91"/>
                <a:gd name="T4" fmla="*/ 22 w 22"/>
                <a:gd name="T5" fmla="*/ 0 h 91"/>
                <a:gd name="T6" fmla="*/ 17 w 22"/>
                <a:gd name="T7" fmla="*/ 91 h 91"/>
                <a:gd name="T8" fmla="*/ 0 w 2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1">
                  <a:moveTo>
                    <a:pt x="0" y="91"/>
                  </a:moveTo>
                  <a:lnTo>
                    <a:pt x="5" y="0"/>
                  </a:lnTo>
                  <a:lnTo>
                    <a:pt x="22" y="0"/>
                  </a:lnTo>
                  <a:lnTo>
                    <a:pt x="17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07" name="Freeform 79"/>
            <p:cNvSpPr>
              <a:spLocks/>
            </p:cNvSpPr>
            <p:nvPr/>
          </p:nvSpPr>
          <p:spPr bwMode="auto">
            <a:xfrm>
              <a:off x="1129" y="673"/>
              <a:ext cx="23" cy="119"/>
            </a:xfrm>
            <a:custGeom>
              <a:avLst/>
              <a:gdLst>
                <a:gd name="T0" fmla="*/ 0 w 23"/>
                <a:gd name="T1" fmla="*/ 119 h 119"/>
                <a:gd name="T2" fmla="*/ 6 w 23"/>
                <a:gd name="T3" fmla="*/ 0 h 119"/>
                <a:gd name="T4" fmla="*/ 23 w 23"/>
                <a:gd name="T5" fmla="*/ 0 h 119"/>
                <a:gd name="T6" fmla="*/ 17 w 23"/>
                <a:gd name="T7" fmla="*/ 119 h 119"/>
                <a:gd name="T8" fmla="*/ 0 w 2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9">
                  <a:moveTo>
                    <a:pt x="0" y="119"/>
                  </a:moveTo>
                  <a:lnTo>
                    <a:pt x="6" y="0"/>
                  </a:lnTo>
                  <a:lnTo>
                    <a:pt x="23" y="0"/>
                  </a:lnTo>
                  <a:lnTo>
                    <a:pt x="17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08" name="Freeform 80"/>
            <p:cNvSpPr>
              <a:spLocks/>
            </p:cNvSpPr>
            <p:nvPr/>
          </p:nvSpPr>
          <p:spPr bwMode="auto">
            <a:xfrm>
              <a:off x="1141" y="486"/>
              <a:ext cx="28" cy="119"/>
            </a:xfrm>
            <a:custGeom>
              <a:avLst/>
              <a:gdLst>
                <a:gd name="T0" fmla="*/ 0 w 28"/>
                <a:gd name="T1" fmla="*/ 119 h 119"/>
                <a:gd name="T2" fmla="*/ 11 w 28"/>
                <a:gd name="T3" fmla="*/ 0 h 119"/>
                <a:gd name="T4" fmla="*/ 28 w 28"/>
                <a:gd name="T5" fmla="*/ 0 h 119"/>
                <a:gd name="T6" fmla="*/ 17 w 28"/>
                <a:gd name="T7" fmla="*/ 119 h 119"/>
                <a:gd name="T8" fmla="*/ 0 w 28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9">
                  <a:moveTo>
                    <a:pt x="0" y="119"/>
                  </a:moveTo>
                  <a:lnTo>
                    <a:pt x="11" y="0"/>
                  </a:lnTo>
                  <a:lnTo>
                    <a:pt x="28" y="0"/>
                  </a:lnTo>
                  <a:lnTo>
                    <a:pt x="17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09" name="Rectangle 81"/>
            <p:cNvSpPr>
              <a:spLocks noChangeArrowheads="1"/>
            </p:cNvSpPr>
            <p:nvPr/>
          </p:nvSpPr>
          <p:spPr bwMode="auto">
            <a:xfrm>
              <a:off x="1158" y="379"/>
              <a:ext cx="17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0" name="Freeform 82"/>
            <p:cNvSpPr>
              <a:spLocks/>
            </p:cNvSpPr>
            <p:nvPr/>
          </p:nvSpPr>
          <p:spPr bwMode="auto">
            <a:xfrm>
              <a:off x="1163" y="379"/>
              <a:ext cx="23" cy="79"/>
            </a:xfrm>
            <a:custGeom>
              <a:avLst/>
              <a:gdLst>
                <a:gd name="T0" fmla="*/ 17 w 23"/>
                <a:gd name="T1" fmla="*/ 0 h 79"/>
                <a:gd name="T2" fmla="*/ 23 w 23"/>
                <a:gd name="T3" fmla="*/ 79 h 79"/>
                <a:gd name="T4" fmla="*/ 6 w 23"/>
                <a:gd name="T5" fmla="*/ 79 h 79"/>
                <a:gd name="T6" fmla="*/ 0 w 23"/>
                <a:gd name="T7" fmla="*/ 0 h 79"/>
                <a:gd name="T8" fmla="*/ 17 w 2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9">
                  <a:moveTo>
                    <a:pt x="17" y="0"/>
                  </a:moveTo>
                  <a:lnTo>
                    <a:pt x="23" y="79"/>
                  </a:lnTo>
                  <a:lnTo>
                    <a:pt x="6" y="79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1" name="Freeform 83"/>
            <p:cNvSpPr>
              <a:spLocks/>
            </p:cNvSpPr>
            <p:nvPr/>
          </p:nvSpPr>
          <p:spPr bwMode="auto">
            <a:xfrm>
              <a:off x="1175" y="526"/>
              <a:ext cx="22" cy="102"/>
            </a:xfrm>
            <a:custGeom>
              <a:avLst/>
              <a:gdLst>
                <a:gd name="T0" fmla="*/ 17 w 22"/>
                <a:gd name="T1" fmla="*/ 0 h 102"/>
                <a:gd name="T2" fmla="*/ 22 w 22"/>
                <a:gd name="T3" fmla="*/ 102 h 102"/>
                <a:gd name="T4" fmla="*/ 5 w 22"/>
                <a:gd name="T5" fmla="*/ 102 h 102"/>
                <a:gd name="T6" fmla="*/ 0 w 22"/>
                <a:gd name="T7" fmla="*/ 0 h 102"/>
                <a:gd name="T8" fmla="*/ 17 w 22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7" y="0"/>
                  </a:moveTo>
                  <a:lnTo>
                    <a:pt x="22" y="102"/>
                  </a:lnTo>
                  <a:lnTo>
                    <a:pt x="5" y="102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2" name="Rectangle 84"/>
            <p:cNvSpPr>
              <a:spLocks noChangeArrowheads="1"/>
            </p:cNvSpPr>
            <p:nvPr/>
          </p:nvSpPr>
          <p:spPr bwMode="auto">
            <a:xfrm>
              <a:off x="1180" y="628"/>
              <a:ext cx="17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3" name="Freeform 85"/>
            <p:cNvSpPr>
              <a:spLocks/>
            </p:cNvSpPr>
            <p:nvPr/>
          </p:nvSpPr>
          <p:spPr bwMode="auto">
            <a:xfrm>
              <a:off x="1186" y="712"/>
              <a:ext cx="28" cy="119"/>
            </a:xfrm>
            <a:custGeom>
              <a:avLst/>
              <a:gdLst>
                <a:gd name="T0" fmla="*/ 17 w 28"/>
                <a:gd name="T1" fmla="*/ 0 h 119"/>
                <a:gd name="T2" fmla="*/ 28 w 28"/>
                <a:gd name="T3" fmla="*/ 119 h 119"/>
                <a:gd name="T4" fmla="*/ 11 w 28"/>
                <a:gd name="T5" fmla="*/ 119 h 119"/>
                <a:gd name="T6" fmla="*/ 0 w 28"/>
                <a:gd name="T7" fmla="*/ 0 h 119"/>
                <a:gd name="T8" fmla="*/ 17 w 28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9">
                  <a:moveTo>
                    <a:pt x="17" y="0"/>
                  </a:moveTo>
                  <a:lnTo>
                    <a:pt x="28" y="119"/>
                  </a:lnTo>
                  <a:lnTo>
                    <a:pt x="11" y="119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4" name="Freeform 86"/>
            <p:cNvSpPr>
              <a:spLocks/>
            </p:cNvSpPr>
            <p:nvPr/>
          </p:nvSpPr>
          <p:spPr bwMode="auto">
            <a:xfrm>
              <a:off x="1203" y="899"/>
              <a:ext cx="28" cy="79"/>
            </a:xfrm>
            <a:custGeom>
              <a:avLst/>
              <a:gdLst>
                <a:gd name="T0" fmla="*/ 17 w 28"/>
                <a:gd name="T1" fmla="*/ 0 h 79"/>
                <a:gd name="T2" fmla="*/ 28 w 28"/>
                <a:gd name="T3" fmla="*/ 79 h 79"/>
                <a:gd name="T4" fmla="*/ 11 w 28"/>
                <a:gd name="T5" fmla="*/ 79 h 79"/>
                <a:gd name="T6" fmla="*/ 0 w 28"/>
                <a:gd name="T7" fmla="*/ 0 h 79"/>
                <a:gd name="T8" fmla="*/ 17 w 2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9">
                  <a:moveTo>
                    <a:pt x="17" y="0"/>
                  </a:moveTo>
                  <a:lnTo>
                    <a:pt x="28" y="79"/>
                  </a:lnTo>
                  <a:lnTo>
                    <a:pt x="11" y="79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5" name="Freeform 87"/>
            <p:cNvSpPr>
              <a:spLocks/>
            </p:cNvSpPr>
            <p:nvPr/>
          </p:nvSpPr>
          <p:spPr bwMode="auto">
            <a:xfrm>
              <a:off x="1209" y="933"/>
              <a:ext cx="34" cy="45"/>
            </a:xfrm>
            <a:custGeom>
              <a:avLst/>
              <a:gdLst>
                <a:gd name="T0" fmla="*/ 0 w 34"/>
                <a:gd name="T1" fmla="*/ 40 h 45"/>
                <a:gd name="T2" fmla="*/ 17 w 34"/>
                <a:gd name="T3" fmla="*/ 0 h 45"/>
                <a:gd name="T4" fmla="*/ 34 w 34"/>
                <a:gd name="T5" fmla="*/ 6 h 45"/>
                <a:gd name="T6" fmla="*/ 17 w 34"/>
                <a:gd name="T7" fmla="*/ 45 h 45"/>
                <a:gd name="T8" fmla="*/ 0 w 34"/>
                <a:gd name="T9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5">
                  <a:moveTo>
                    <a:pt x="0" y="40"/>
                  </a:moveTo>
                  <a:lnTo>
                    <a:pt x="17" y="0"/>
                  </a:lnTo>
                  <a:lnTo>
                    <a:pt x="34" y="6"/>
                  </a:lnTo>
                  <a:lnTo>
                    <a:pt x="17" y="4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6" name="Rectangle 88"/>
            <p:cNvSpPr>
              <a:spLocks noChangeArrowheads="1"/>
            </p:cNvSpPr>
            <p:nvPr/>
          </p:nvSpPr>
          <p:spPr bwMode="auto">
            <a:xfrm>
              <a:off x="1243" y="865"/>
              <a:ext cx="17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7" name="Freeform 89"/>
            <p:cNvSpPr>
              <a:spLocks/>
            </p:cNvSpPr>
            <p:nvPr/>
          </p:nvSpPr>
          <p:spPr bwMode="auto">
            <a:xfrm>
              <a:off x="1248" y="837"/>
              <a:ext cx="29" cy="34"/>
            </a:xfrm>
            <a:custGeom>
              <a:avLst/>
              <a:gdLst>
                <a:gd name="T0" fmla="*/ 0 w 29"/>
                <a:gd name="T1" fmla="*/ 22 h 34"/>
                <a:gd name="T2" fmla="*/ 17 w 29"/>
                <a:gd name="T3" fmla="*/ 0 h 34"/>
                <a:gd name="T4" fmla="*/ 29 w 29"/>
                <a:gd name="T5" fmla="*/ 11 h 34"/>
                <a:gd name="T6" fmla="*/ 12 w 29"/>
                <a:gd name="T7" fmla="*/ 34 h 34"/>
                <a:gd name="T8" fmla="*/ 0 w 29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4">
                  <a:moveTo>
                    <a:pt x="0" y="22"/>
                  </a:moveTo>
                  <a:lnTo>
                    <a:pt x="17" y="0"/>
                  </a:lnTo>
                  <a:lnTo>
                    <a:pt x="29" y="11"/>
                  </a:lnTo>
                  <a:lnTo>
                    <a:pt x="12" y="3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8" name="Freeform 90"/>
            <p:cNvSpPr>
              <a:spLocks/>
            </p:cNvSpPr>
            <p:nvPr/>
          </p:nvSpPr>
          <p:spPr bwMode="auto">
            <a:xfrm>
              <a:off x="1260" y="758"/>
              <a:ext cx="28" cy="85"/>
            </a:xfrm>
            <a:custGeom>
              <a:avLst/>
              <a:gdLst>
                <a:gd name="T0" fmla="*/ 0 w 28"/>
                <a:gd name="T1" fmla="*/ 85 h 85"/>
                <a:gd name="T2" fmla="*/ 11 w 28"/>
                <a:gd name="T3" fmla="*/ 0 h 85"/>
                <a:gd name="T4" fmla="*/ 28 w 28"/>
                <a:gd name="T5" fmla="*/ 0 h 85"/>
                <a:gd name="T6" fmla="*/ 17 w 28"/>
                <a:gd name="T7" fmla="*/ 85 h 85"/>
                <a:gd name="T8" fmla="*/ 0 w 2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5">
                  <a:moveTo>
                    <a:pt x="0" y="85"/>
                  </a:moveTo>
                  <a:lnTo>
                    <a:pt x="11" y="0"/>
                  </a:lnTo>
                  <a:lnTo>
                    <a:pt x="28" y="0"/>
                  </a:lnTo>
                  <a:lnTo>
                    <a:pt x="17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9" name="Freeform 91"/>
            <p:cNvSpPr>
              <a:spLocks/>
            </p:cNvSpPr>
            <p:nvPr/>
          </p:nvSpPr>
          <p:spPr bwMode="auto">
            <a:xfrm>
              <a:off x="1277" y="594"/>
              <a:ext cx="34" cy="96"/>
            </a:xfrm>
            <a:custGeom>
              <a:avLst/>
              <a:gdLst>
                <a:gd name="T0" fmla="*/ 0 w 34"/>
                <a:gd name="T1" fmla="*/ 90 h 96"/>
                <a:gd name="T2" fmla="*/ 17 w 34"/>
                <a:gd name="T3" fmla="*/ 0 h 96"/>
                <a:gd name="T4" fmla="*/ 34 w 34"/>
                <a:gd name="T5" fmla="*/ 5 h 96"/>
                <a:gd name="T6" fmla="*/ 17 w 34"/>
                <a:gd name="T7" fmla="*/ 96 h 96"/>
                <a:gd name="T8" fmla="*/ 0 w 34"/>
                <a:gd name="T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6">
                  <a:moveTo>
                    <a:pt x="0" y="90"/>
                  </a:moveTo>
                  <a:lnTo>
                    <a:pt x="17" y="0"/>
                  </a:lnTo>
                  <a:lnTo>
                    <a:pt x="34" y="5"/>
                  </a:lnTo>
                  <a:lnTo>
                    <a:pt x="17" y="9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0" name="Freeform 92"/>
            <p:cNvSpPr>
              <a:spLocks/>
            </p:cNvSpPr>
            <p:nvPr/>
          </p:nvSpPr>
          <p:spPr bwMode="auto">
            <a:xfrm>
              <a:off x="1294" y="565"/>
              <a:ext cx="28" cy="34"/>
            </a:xfrm>
            <a:custGeom>
              <a:avLst/>
              <a:gdLst>
                <a:gd name="T0" fmla="*/ 0 w 28"/>
                <a:gd name="T1" fmla="*/ 29 h 34"/>
                <a:gd name="T2" fmla="*/ 11 w 28"/>
                <a:gd name="T3" fmla="*/ 0 h 34"/>
                <a:gd name="T4" fmla="*/ 28 w 28"/>
                <a:gd name="T5" fmla="*/ 6 h 34"/>
                <a:gd name="T6" fmla="*/ 17 w 28"/>
                <a:gd name="T7" fmla="*/ 34 h 34"/>
                <a:gd name="T8" fmla="*/ 0 w 28"/>
                <a:gd name="T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0" y="29"/>
                  </a:moveTo>
                  <a:lnTo>
                    <a:pt x="11" y="0"/>
                  </a:lnTo>
                  <a:lnTo>
                    <a:pt x="28" y="6"/>
                  </a:lnTo>
                  <a:lnTo>
                    <a:pt x="17" y="3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1" name="Freeform 93"/>
            <p:cNvSpPr>
              <a:spLocks/>
            </p:cNvSpPr>
            <p:nvPr/>
          </p:nvSpPr>
          <p:spPr bwMode="auto">
            <a:xfrm>
              <a:off x="1328" y="588"/>
              <a:ext cx="22" cy="23"/>
            </a:xfrm>
            <a:custGeom>
              <a:avLst/>
              <a:gdLst>
                <a:gd name="T0" fmla="*/ 16 w 22"/>
                <a:gd name="T1" fmla="*/ 0 h 23"/>
                <a:gd name="T2" fmla="*/ 22 w 22"/>
                <a:gd name="T3" fmla="*/ 17 h 23"/>
                <a:gd name="T4" fmla="*/ 5 w 22"/>
                <a:gd name="T5" fmla="*/ 23 h 23"/>
                <a:gd name="T6" fmla="*/ 0 w 22"/>
                <a:gd name="T7" fmla="*/ 6 h 23"/>
                <a:gd name="T8" fmla="*/ 16 w 2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6" y="0"/>
                  </a:moveTo>
                  <a:lnTo>
                    <a:pt x="22" y="17"/>
                  </a:lnTo>
                  <a:lnTo>
                    <a:pt x="5" y="23"/>
                  </a:lnTo>
                  <a:lnTo>
                    <a:pt x="0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2" name="Freeform 94"/>
            <p:cNvSpPr>
              <a:spLocks/>
            </p:cNvSpPr>
            <p:nvPr/>
          </p:nvSpPr>
          <p:spPr bwMode="auto">
            <a:xfrm>
              <a:off x="1333" y="611"/>
              <a:ext cx="28" cy="101"/>
            </a:xfrm>
            <a:custGeom>
              <a:avLst/>
              <a:gdLst>
                <a:gd name="T0" fmla="*/ 17 w 28"/>
                <a:gd name="T1" fmla="*/ 0 h 101"/>
                <a:gd name="T2" fmla="*/ 28 w 28"/>
                <a:gd name="T3" fmla="*/ 101 h 101"/>
                <a:gd name="T4" fmla="*/ 11 w 28"/>
                <a:gd name="T5" fmla="*/ 101 h 101"/>
                <a:gd name="T6" fmla="*/ 0 w 28"/>
                <a:gd name="T7" fmla="*/ 0 h 101"/>
                <a:gd name="T8" fmla="*/ 17 w 28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1">
                  <a:moveTo>
                    <a:pt x="17" y="0"/>
                  </a:moveTo>
                  <a:lnTo>
                    <a:pt x="28" y="101"/>
                  </a:lnTo>
                  <a:lnTo>
                    <a:pt x="11" y="101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3" name="Freeform 95"/>
            <p:cNvSpPr>
              <a:spLocks/>
            </p:cNvSpPr>
            <p:nvPr/>
          </p:nvSpPr>
          <p:spPr bwMode="auto">
            <a:xfrm>
              <a:off x="1344" y="729"/>
              <a:ext cx="34" cy="40"/>
            </a:xfrm>
            <a:custGeom>
              <a:avLst/>
              <a:gdLst>
                <a:gd name="T0" fmla="*/ 0 w 34"/>
                <a:gd name="T1" fmla="*/ 34 h 40"/>
                <a:gd name="T2" fmla="*/ 17 w 34"/>
                <a:gd name="T3" fmla="*/ 0 h 40"/>
                <a:gd name="T4" fmla="*/ 34 w 34"/>
                <a:gd name="T5" fmla="*/ 6 h 40"/>
                <a:gd name="T6" fmla="*/ 17 w 34"/>
                <a:gd name="T7" fmla="*/ 40 h 40"/>
                <a:gd name="T8" fmla="*/ 0 w 34"/>
                <a:gd name="T9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0" y="34"/>
                  </a:moveTo>
                  <a:lnTo>
                    <a:pt x="17" y="0"/>
                  </a:lnTo>
                  <a:lnTo>
                    <a:pt x="34" y="6"/>
                  </a:lnTo>
                  <a:lnTo>
                    <a:pt x="17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4" name="Freeform 96"/>
            <p:cNvSpPr>
              <a:spLocks/>
            </p:cNvSpPr>
            <p:nvPr/>
          </p:nvSpPr>
          <p:spPr bwMode="auto">
            <a:xfrm>
              <a:off x="1367" y="735"/>
              <a:ext cx="28" cy="85"/>
            </a:xfrm>
            <a:custGeom>
              <a:avLst/>
              <a:gdLst>
                <a:gd name="T0" fmla="*/ 17 w 28"/>
                <a:gd name="T1" fmla="*/ 0 h 85"/>
                <a:gd name="T2" fmla="*/ 28 w 28"/>
                <a:gd name="T3" fmla="*/ 85 h 85"/>
                <a:gd name="T4" fmla="*/ 11 w 28"/>
                <a:gd name="T5" fmla="*/ 85 h 85"/>
                <a:gd name="T6" fmla="*/ 0 w 28"/>
                <a:gd name="T7" fmla="*/ 0 h 85"/>
                <a:gd name="T8" fmla="*/ 17 w 28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5">
                  <a:moveTo>
                    <a:pt x="17" y="0"/>
                  </a:moveTo>
                  <a:lnTo>
                    <a:pt x="28" y="85"/>
                  </a:lnTo>
                  <a:lnTo>
                    <a:pt x="11" y="85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5" name="Freeform 97"/>
            <p:cNvSpPr>
              <a:spLocks/>
            </p:cNvSpPr>
            <p:nvPr/>
          </p:nvSpPr>
          <p:spPr bwMode="auto">
            <a:xfrm>
              <a:off x="1384" y="888"/>
              <a:ext cx="28" cy="119"/>
            </a:xfrm>
            <a:custGeom>
              <a:avLst/>
              <a:gdLst>
                <a:gd name="T0" fmla="*/ 17 w 28"/>
                <a:gd name="T1" fmla="*/ 0 h 119"/>
                <a:gd name="T2" fmla="*/ 28 w 28"/>
                <a:gd name="T3" fmla="*/ 119 h 119"/>
                <a:gd name="T4" fmla="*/ 11 w 28"/>
                <a:gd name="T5" fmla="*/ 119 h 119"/>
                <a:gd name="T6" fmla="*/ 0 w 28"/>
                <a:gd name="T7" fmla="*/ 0 h 119"/>
                <a:gd name="T8" fmla="*/ 17 w 28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9">
                  <a:moveTo>
                    <a:pt x="17" y="0"/>
                  </a:moveTo>
                  <a:lnTo>
                    <a:pt x="28" y="119"/>
                  </a:lnTo>
                  <a:lnTo>
                    <a:pt x="11" y="119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6" name="Rectangle 98"/>
            <p:cNvSpPr>
              <a:spLocks noChangeArrowheads="1"/>
            </p:cNvSpPr>
            <p:nvPr/>
          </p:nvSpPr>
          <p:spPr bwMode="auto">
            <a:xfrm>
              <a:off x="1401" y="1074"/>
              <a:ext cx="17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7" name="Freeform 99"/>
            <p:cNvSpPr>
              <a:spLocks/>
            </p:cNvSpPr>
            <p:nvPr/>
          </p:nvSpPr>
          <p:spPr bwMode="auto">
            <a:xfrm>
              <a:off x="1401" y="1080"/>
              <a:ext cx="28" cy="113"/>
            </a:xfrm>
            <a:custGeom>
              <a:avLst/>
              <a:gdLst>
                <a:gd name="T0" fmla="*/ 17 w 28"/>
                <a:gd name="T1" fmla="*/ 0 h 113"/>
                <a:gd name="T2" fmla="*/ 28 w 28"/>
                <a:gd name="T3" fmla="*/ 113 h 113"/>
                <a:gd name="T4" fmla="*/ 11 w 28"/>
                <a:gd name="T5" fmla="*/ 113 h 113"/>
                <a:gd name="T6" fmla="*/ 0 w 28"/>
                <a:gd name="T7" fmla="*/ 0 h 113"/>
                <a:gd name="T8" fmla="*/ 17 w 28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3">
                  <a:moveTo>
                    <a:pt x="17" y="0"/>
                  </a:moveTo>
                  <a:lnTo>
                    <a:pt x="28" y="113"/>
                  </a:lnTo>
                  <a:lnTo>
                    <a:pt x="11" y="11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8" name="Freeform 100"/>
            <p:cNvSpPr>
              <a:spLocks/>
            </p:cNvSpPr>
            <p:nvPr/>
          </p:nvSpPr>
          <p:spPr bwMode="auto">
            <a:xfrm>
              <a:off x="1418" y="1261"/>
              <a:ext cx="28" cy="119"/>
            </a:xfrm>
            <a:custGeom>
              <a:avLst/>
              <a:gdLst>
                <a:gd name="T0" fmla="*/ 17 w 28"/>
                <a:gd name="T1" fmla="*/ 0 h 119"/>
                <a:gd name="T2" fmla="*/ 28 w 28"/>
                <a:gd name="T3" fmla="*/ 119 h 119"/>
                <a:gd name="T4" fmla="*/ 11 w 28"/>
                <a:gd name="T5" fmla="*/ 119 h 119"/>
                <a:gd name="T6" fmla="*/ 0 w 28"/>
                <a:gd name="T7" fmla="*/ 0 h 119"/>
                <a:gd name="T8" fmla="*/ 17 w 28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9">
                  <a:moveTo>
                    <a:pt x="17" y="0"/>
                  </a:moveTo>
                  <a:lnTo>
                    <a:pt x="28" y="119"/>
                  </a:lnTo>
                  <a:lnTo>
                    <a:pt x="11" y="119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9" name="Freeform 101"/>
            <p:cNvSpPr>
              <a:spLocks/>
            </p:cNvSpPr>
            <p:nvPr/>
          </p:nvSpPr>
          <p:spPr bwMode="auto">
            <a:xfrm>
              <a:off x="1441" y="1448"/>
              <a:ext cx="28" cy="113"/>
            </a:xfrm>
            <a:custGeom>
              <a:avLst/>
              <a:gdLst>
                <a:gd name="T0" fmla="*/ 17 w 28"/>
                <a:gd name="T1" fmla="*/ 0 h 113"/>
                <a:gd name="T2" fmla="*/ 28 w 28"/>
                <a:gd name="T3" fmla="*/ 113 h 113"/>
                <a:gd name="T4" fmla="*/ 11 w 28"/>
                <a:gd name="T5" fmla="*/ 113 h 113"/>
                <a:gd name="T6" fmla="*/ 0 w 28"/>
                <a:gd name="T7" fmla="*/ 0 h 113"/>
                <a:gd name="T8" fmla="*/ 17 w 28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3">
                  <a:moveTo>
                    <a:pt x="17" y="0"/>
                  </a:moveTo>
                  <a:lnTo>
                    <a:pt x="28" y="113"/>
                  </a:lnTo>
                  <a:lnTo>
                    <a:pt x="11" y="11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0" name="Rectangle 102"/>
            <p:cNvSpPr>
              <a:spLocks noChangeArrowheads="1"/>
            </p:cNvSpPr>
            <p:nvPr/>
          </p:nvSpPr>
          <p:spPr bwMode="auto">
            <a:xfrm>
              <a:off x="1452" y="1561"/>
              <a:ext cx="17" cy="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1" name="Freeform 103"/>
            <p:cNvSpPr>
              <a:spLocks/>
            </p:cNvSpPr>
            <p:nvPr/>
          </p:nvSpPr>
          <p:spPr bwMode="auto">
            <a:xfrm>
              <a:off x="1463" y="1634"/>
              <a:ext cx="23" cy="40"/>
            </a:xfrm>
            <a:custGeom>
              <a:avLst/>
              <a:gdLst>
                <a:gd name="T0" fmla="*/ 17 w 23"/>
                <a:gd name="T1" fmla="*/ 0 h 40"/>
                <a:gd name="T2" fmla="*/ 23 w 23"/>
                <a:gd name="T3" fmla="*/ 40 h 40"/>
                <a:gd name="T4" fmla="*/ 6 w 23"/>
                <a:gd name="T5" fmla="*/ 40 h 40"/>
                <a:gd name="T6" fmla="*/ 0 w 23"/>
                <a:gd name="T7" fmla="*/ 0 h 40"/>
                <a:gd name="T8" fmla="*/ 17 w 2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0">
                  <a:moveTo>
                    <a:pt x="17" y="0"/>
                  </a:moveTo>
                  <a:lnTo>
                    <a:pt x="23" y="40"/>
                  </a:lnTo>
                  <a:lnTo>
                    <a:pt x="6" y="4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2" name="Freeform 104"/>
            <p:cNvSpPr>
              <a:spLocks/>
            </p:cNvSpPr>
            <p:nvPr/>
          </p:nvSpPr>
          <p:spPr bwMode="auto">
            <a:xfrm>
              <a:off x="1469" y="1668"/>
              <a:ext cx="28" cy="28"/>
            </a:xfrm>
            <a:custGeom>
              <a:avLst/>
              <a:gdLst>
                <a:gd name="T0" fmla="*/ 11 w 28"/>
                <a:gd name="T1" fmla="*/ 0 h 28"/>
                <a:gd name="T2" fmla="*/ 28 w 28"/>
                <a:gd name="T3" fmla="*/ 17 h 28"/>
                <a:gd name="T4" fmla="*/ 17 w 28"/>
                <a:gd name="T5" fmla="*/ 28 h 28"/>
                <a:gd name="T6" fmla="*/ 0 w 28"/>
                <a:gd name="T7" fmla="*/ 11 h 28"/>
                <a:gd name="T8" fmla="*/ 11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1" y="0"/>
                  </a:moveTo>
                  <a:lnTo>
                    <a:pt x="28" y="17"/>
                  </a:lnTo>
                  <a:lnTo>
                    <a:pt x="17" y="28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3" name="Freeform 105"/>
            <p:cNvSpPr>
              <a:spLocks/>
            </p:cNvSpPr>
            <p:nvPr/>
          </p:nvSpPr>
          <p:spPr bwMode="auto">
            <a:xfrm>
              <a:off x="1480" y="1657"/>
              <a:ext cx="34" cy="39"/>
            </a:xfrm>
            <a:custGeom>
              <a:avLst/>
              <a:gdLst>
                <a:gd name="T0" fmla="*/ 0 w 34"/>
                <a:gd name="T1" fmla="*/ 28 h 39"/>
                <a:gd name="T2" fmla="*/ 17 w 34"/>
                <a:gd name="T3" fmla="*/ 0 h 39"/>
                <a:gd name="T4" fmla="*/ 34 w 34"/>
                <a:gd name="T5" fmla="*/ 11 h 39"/>
                <a:gd name="T6" fmla="*/ 17 w 34"/>
                <a:gd name="T7" fmla="*/ 39 h 39"/>
                <a:gd name="T8" fmla="*/ 0 w 34"/>
                <a:gd name="T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0" y="28"/>
                  </a:moveTo>
                  <a:lnTo>
                    <a:pt x="17" y="0"/>
                  </a:lnTo>
                  <a:lnTo>
                    <a:pt x="34" y="11"/>
                  </a:lnTo>
                  <a:lnTo>
                    <a:pt x="17" y="3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4" name="Freeform 106"/>
            <p:cNvSpPr>
              <a:spLocks/>
            </p:cNvSpPr>
            <p:nvPr/>
          </p:nvSpPr>
          <p:spPr bwMode="auto">
            <a:xfrm>
              <a:off x="1497" y="1629"/>
              <a:ext cx="23" cy="33"/>
            </a:xfrm>
            <a:custGeom>
              <a:avLst/>
              <a:gdLst>
                <a:gd name="T0" fmla="*/ 0 w 23"/>
                <a:gd name="T1" fmla="*/ 28 h 33"/>
                <a:gd name="T2" fmla="*/ 6 w 23"/>
                <a:gd name="T3" fmla="*/ 0 h 33"/>
                <a:gd name="T4" fmla="*/ 23 w 23"/>
                <a:gd name="T5" fmla="*/ 5 h 33"/>
                <a:gd name="T6" fmla="*/ 17 w 23"/>
                <a:gd name="T7" fmla="*/ 33 h 33"/>
                <a:gd name="T8" fmla="*/ 0 w 23"/>
                <a:gd name="T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3">
                  <a:moveTo>
                    <a:pt x="0" y="28"/>
                  </a:moveTo>
                  <a:lnTo>
                    <a:pt x="6" y="0"/>
                  </a:lnTo>
                  <a:lnTo>
                    <a:pt x="23" y="5"/>
                  </a:lnTo>
                  <a:lnTo>
                    <a:pt x="17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5" name="Rectangle 107"/>
            <p:cNvSpPr>
              <a:spLocks noChangeArrowheads="1"/>
            </p:cNvSpPr>
            <p:nvPr/>
          </p:nvSpPr>
          <p:spPr bwMode="auto">
            <a:xfrm>
              <a:off x="1514" y="1561"/>
              <a:ext cx="17" cy="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6" name="Freeform 108"/>
            <p:cNvSpPr>
              <a:spLocks/>
            </p:cNvSpPr>
            <p:nvPr/>
          </p:nvSpPr>
          <p:spPr bwMode="auto">
            <a:xfrm>
              <a:off x="1514" y="1510"/>
              <a:ext cx="34" cy="51"/>
            </a:xfrm>
            <a:custGeom>
              <a:avLst/>
              <a:gdLst>
                <a:gd name="T0" fmla="*/ 0 w 34"/>
                <a:gd name="T1" fmla="*/ 45 h 51"/>
                <a:gd name="T2" fmla="*/ 17 w 34"/>
                <a:gd name="T3" fmla="*/ 0 h 51"/>
                <a:gd name="T4" fmla="*/ 34 w 34"/>
                <a:gd name="T5" fmla="*/ 5 h 51"/>
                <a:gd name="T6" fmla="*/ 17 w 34"/>
                <a:gd name="T7" fmla="*/ 51 h 51"/>
                <a:gd name="T8" fmla="*/ 0 w 34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1">
                  <a:moveTo>
                    <a:pt x="0" y="45"/>
                  </a:moveTo>
                  <a:lnTo>
                    <a:pt x="17" y="0"/>
                  </a:lnTo>
                  <a:lnTo>
                    <a:pt x="34" y="5"/>
                  </a:lnTo>
                  <a:lnTo>
                    <a:pt x="17" y="5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7" name="Freeform 109"/>
            <p:cNvSpPr>
              <a:spLocks/>
            </p:cNvSpPr>
            <p:nvPr/>
          </p:nvSpPr>
          <p:spPr bwMode="auto">
            <a:xfrm>
              <a:off x="1531" y="1481"/>
              <a:ext cx="34" cy="40"/>
            </a:xfrm>
            <a:custGeom>
              <a:avLst/>
              <a:gdLst>
                <a:gd name="T0" fmla="*/ 0 w 34"/>
                <a:gd name="T1" fmla="*/ 29 h 40"/>
                <a:gd name="T2" fmla="*/ 17 w 34"/>
                <a:gd name="T3" fmla="*/ 0 h 40"/>
                <a:gd name="T4" fmla="*/ 34 w 34"/>
                <a:gd name="T5" fmla="*/ 12 h 40"/>
                <a:gd name="T6" fmla="*/ 17 w 34"/>
                <a:gd name="T7" fmla="*/ 40 h 40"/>
                <a:gd name="T8" fmla="*/ 0 w 34"/>
                <a:gd name="T9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0" y="29"/>
                  </a:moveTo>
                  <a:lnTo>
                    <a:pt x="17" y="0"/>
                  </a:lnTo>
                  <a:lnTo>
                    <a:pt x="34" y="12"/>
                  </a:lnTo>
                  <a:lnTo>
                    <a:pt x="17" y="4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8" name="Freeform 110"/>
            <p:cNvSpPr>
              <a:spLocks/>
            </p:cNvSpPr>
            <p:nvPr/>
          </p:nvSpPr>
          <p:spPr bwMode="auto">
            <a:xfrm>
              <a:off x="1548" y="1442"/>
              <a:ext cx="29" cy="45"/>
            </a:xfrm>
            <a:custGeom>
              <a:avLst/>
              <a:gdLst>
                <a:gd name="T0" fmla="*/ 0 w 29"/>
                <a:gd name="T1" fmla="*/ 39 h 45"/>
                <a:gd name="T2" fmla="*/ 12 w 29"/>
                <a:gd name="T3" fmla="*/ 0 h 45"/>
                <a:gd name="T4" fmla="*/ 29 w 29"/>
                <a:gd name="T5" fmla="*/ 6 h 45"/>
                <a:gd name="T6" fmla="*/ 17 w 29"/>
                <a:gd name="T7" fmla="*/ 45 h 45"/>
                <a:gd name="T8" fmla="*/ 0 w 29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5">
                  <a:moveTo>
                    <a:pt x="0" y="39"/>
                  </a:moveTo>
                  <a:lnTo>
                    <a:pt x="12" y="0"/>
                  </a:lnTo>
                  <a:lnTo>
                    <a:pt x="29" y="6"/>
                  </a:lnTo>
                  <a:lnTo>
                    <a:pt x="17" y="4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9" name="Freeform 111"/>
            <p:cNvSpPr>
              <a:spLocks/>
            </p:cNvSpPr>
            <p:nvPr/>
          </p:nvSpPr>
          <p:spPr bwMode="auto">
            <a:xfrm>
              <a:off x="1571" y="1323"/>
              <a:ext cx="28" cy="57"/>
            </a:xfrm>
            <a:custGeom>
              <a:avLst/>
              <a:gdLst>
                <a:gd name="T0" fmla="*/ 0 w 28"/>
                <a:gd name="T1" fmla="*/ 51 h 57"/>
                <a:gd name="T2" fmla="*/ 11 w 28"/>
                <a:gd name="T3" fmla="*/ 0 h 57"/>
                <a:gd name="T4" fmla="*/ 28 w 28"/>
                <a:gd name="T5" fmla="*/ 6 h 57"/>
                <a:gd name="T6" fmla="*/ 17 w 28"/>
                <a:gd name="T7" fmla="*/ 57 h 57"/>
                <a:gd name="T8" fmla="*/ 0 w 28"/>
                <a:gd name="T9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7">
                  <a:moveTo>
                    <a:pt x="0" y="51"/>
                  </a:moveTo>
                  <a:lnTo>
                    <a:pt x="11" y="0"/>
                  </a:lnTo>
                  <a:lnTo>
                    <a:pt x="28" y="6"/>
                  </a:lnTo>
                  <a:lnTo>
                    <a:pt x="17" y="5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0" name="Freeform 112"/>
            <p:cNvSpPr>
              <a:spLocks/>
            </p:cNvSpPr>
            <p:nvPr/>
          </p:nvSpPr>
          <p:spPr bwMode="auto">
            <a:xfrm>
              <a:off x="1582" y="1261"/>
              <a:ext cx="29" cy="68"/>
            </a:xfrm>
            <a:custGeom>
              <a:avLst/>
              <a:gdLst>
                <a:gd name="T0" fmla="*/ 0 w 29"/>
                <a:gd name="T1" fmla="*/ 68 h 68"/>
                <a:gd name="T2" fmla="*/ 12 w 29"/>
                <a:gd name="T3" fmla="*/ 0 h 68"/>
                <a:gd name="T4" fmla="*/ 29 w 29"/>
                <a:gd name="T5" fmla="*/ 0 h 68"/>
                <a:gd name="T6" fmla="*/ 17 w 29"/>
                <a:gd name="T7" fmla="*/ 68 h 68"/>
                <a:gd name="T8" fmla="*/ 0 w 29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8">
                  <a:moveTo>
                    <a:pt x="0" y="68"/>
                  </a:moveTo>
                  <a:lnTo>
                    <a:pt x="12" y="0"/>
                  </a:lnTo>
                  <a:lnTo>
                    <a:pt x="29" y="0"/>
                  </a:lnTo>
                  <a:lnTo>
                    <a:pt x="17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1" name="Freeform 113"/>
            <p:cNvSpPr>
              <a:spLocks/>
            </p:cNvSpPr>
            <p:nvPr/>
          </p:nvSpPr>
          <p:spPr bwMode="auto">
            <a:xfrm>
              <a:off x="1599" y="1074"/>
              <a:ext cx="29" cy="119"/>
            </a:xfrm>
            <a:custGeom>
              <a:avLst/>
              <a:gdLst>
                <a:gd name="T0" fmla="*/ 0 w 29"/>
                <a:gd name="T1" fmla="*/ 119 h 119"/>
                <a:gd name="T2" fmla="*/ 12 w 29"/>
                <a:gd name="T3" fmla="*/ 0 h 119"/>
                <a:gd name="T4" fmla="*/ 29 w 29"/>
                <a:gd name="T5" fmla="*/ 0 h 119"/>
                <a:gd name="T6" fmla="*/ 17 w 29"/>
                <a:gd name="T7" fmla="*/ 119 h 119"/>
                <a:gd name="T8" fmla="*/ 0 w 29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9">
                  <a:moveTo>
                    <a:pt x="0" y="119"/>
                  </a:moveTo>
                  <a:lnTo>
                    <a:pt x="12" y="0"/>
                  </a:lnTo>
                  <a:lnTo>
                    <a:pt x="29" y="0"/>
                  </a:lnTo>
                  <a:lnTo>
                    <a:pt x="17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2" name="Freeform 114"/>
            <p:cNvSpPr>
              <a:spLocks/>
            </p:cNvSpPr>
            <p:nvPr/>
          </p:nvSpPr>
          <p:spPr bwMode="auto">
            <a:xfrm>
              <a:off x="1622" y="922"/>
              <a:ext cx="28" cy="85"/>
            </a:xfrm>
            <a:custGeom>
              <a:avLst/>
              <a:gdLst>
                <a:gd name="T0" fmla="*/ 0 w 28"/>
                <a:gd name="T1" fmla="*/ 85 h 85"/>
                <a:gd name="T2" fmla="*/ 11 w 28"/>
                <a:gd name="T3" fmla="*/ 0 h 85"/>
                <a:gd name="T4" fmla="*/ 28 w 28"/>
                <a:gd name="T5" fmla="*/ 0 h 85"/>
                <a:gd name="T6" fmla="*/ 17 w 28"/>
                <a:gd name="T7" fmla="*/ 85 h 85"/>
                <a:gd name="T8" fmla="*/ 0 w 2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5">
                  <a:moveTo>
                    <a:pt x="0" y="85"/>
                  </a:moveTo>
                  <a:lnTo>
                    <a:pt x="11" y="0"/>
                  </a:lnTo>
                  <a:lnTo>
                    <a:pt x="28" y="0"/>
                  </a:lnTo>
                  <a:lnTo>
                    <a:pt x="17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3" name="Freeform 115"/>
            <p:cNvSpPr>
              <a:spLocks/>
            </p:cNvSpPr>
            <p:nvPr/>
          </p:nvSpPr>
          <p:spPr bwMode="auto">
            <a:xfrm>
              <a:off x="1633" y="888"/>
              <a:ext cx="23" cy="34"/>
            </a:xfrm>
            <a:custGeom>
              <a:avLst/>
              <a:gdLst>
                <a:gd name="T0" fmla="*/ 0 w 23"/>
                <a:gd name="T1" fmla="*/ 34 h 34"/>
                <a:gd name="T2" fmla="*/ 6 w 23"/>
                <a:gd name="T3" fmla="*/ 0 h 34"/>
                <a:gd name="T4" fmla="*/ 23 w 23"/>
                <a:gd name="T5" fmla="*/ 0 h 34"/>
                <a:gd name="T6" fmla="*/ 17 w 23"/>
                <a:gd name="T7" fmla="*/ 34 h 34"/>
                <a:gd name="T8" fmla="*/ 0 w 2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4">
                  <a:moveTo>
                    <a:pt x="0" y="34"/>
                  </a:moveTo>
                  <a:lnTo>
                    <a:pt x="6" y="0"/>
                  </a:lnTo>
                  <a:lnTo>
                    <a:pt x="23" y="0"/>
                  </a:lnTo>
                  <a:lnTo>
                    <a:pt x="17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4" name="Freeform 116"/>
            <p:cNvSpPr>
              <a:spLocks/>
            </p:cNvSpPr>
            <p:nvPr/>
          </p:nvSpPr>
          <p:spPr bwMode="auto">
            <a:xfrm>
              <a:off x="1650" y="701"/>
              <a:ext cx="28" cy="119"/>
            </a:xfrm>
            <a:custGeom>
              <a:avLst/>
              <a:gdLst>
                <a:gd name="T0" fmla="*/ 0 w 28"/>
                <a:gd name="T1" fmla="*/ 119 h 119"/>
                <a:gd name="T2" fmla="*/ 11 w 28"/>
                <a:gd name="T3" fmla="*/ 0 h 119"/>
                <a:gd name="T4" fmla="*/ 28 w 28"/>
                <a:gd name="T5" fmla="*/ 0 h 119"/>
                <a:gd name="T6" fmla="*/ 17 w 28"/>
                <a:gd name="T7" fmla="*/ 119 h 119"/>
                <a:gd name="T8" fmla="*/ 0 w 28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9">
                  <a:moveTo>
                    <a:pt x="0" y="119"/>
                  </a:moveTo>
                  <a:lnTo>
                    <a:pt x="11" y="0"/>
                  </a:lnTo>
                  <a:lnTo>
                    <a:pt x="28" y="0"/>
                  </a:lnTo>
                  <a:lnTo>
                    <a:pt x="17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5" name="Rectangle 117"/>
            <p:cNvSpPr>
              <a:spLocks noChangeArrowheads="1"/>
            </p:cNvSpPr>
            <p:nvPr/>
          </p:nvSpPr>
          <p:spPr bwMode="auto">
            <a:xfrm>
              <a:off x="1667" y="616"/>
              <a:ext cx="17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6" name="Freeform 118"/>
            <p:cNvSpPr>
              <a:spLocks/>
            </p:cNvSpPr>
            <p:nvPr/>
          </p:nvSpPr>
          <p:spPr bwMode="auto">
            <a:xfrm>
              <a:off x="1667" y="515"/>
              <a:ext cx="23" cy="101"/>
            </a:xfrm>
            <a:custGeom>
              <a:avLst/>
              <a:gdLst>
                <a:gd name="T0" fmla="*/ 0 w 23"/>
                <a:gd name="T1" fmla="*/ 101 h 101"/>
                <a:gd name="T2" fmla="*/ 6 w 23"/>
                <a:gd name="T3" fmla="*/ 0 h 101"/>
                <a:gd name="T4" fmla="*/ 23 w 23"/>
                <a:gd name="T5" fmla="*/ 0 h 101"/>
                <a:gd name="T6" fmla="*/ 17 w 23"/>
                <a:gd name="T7" fmla="*/ 101 h 101"/>
                <a:gd name="T8" fmla="*/ 0 w 23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1">
                  <a:moveTo>
                    <a:pt x="0" y="101"/>
                  </a:moveTo>
                  <a:lnTo>
                    <a:pt x="6" y="0"/>
                  </a:lnTo>
                  <a:lnTo>
                    <a:pt x="23" y="0"/>
                  </a:lnTo>
                  <a:lnTo>
                    <a:pt x="17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7" name="Freeform 119"/>
            <p:cNvSpPr>
              <a:spLocks/>
            </p:cNvSpPr>
            <p:nvPr/>
          </p:nvSpPr>
          <p:spPr bwMode="auto">
            <a:xfrm>
              <a:off x="1678" y="385"/>
              <a:ext cx="23" cy="62"/>
            </a:xfrm>
            <a:custGeom>
              <a:avLst/>
              <a:gdLst>
                <a:gd name="T0" fmla="*/ 0 w 23"/>
                <a:gd name="T1" fmla="*/ 62 h 62"/>
                <a:gd name="T2" fmla="*/ 6 w 23"/>
                <a:gd name="T3" fmla="*/ 0 h 62"/>
                <a:gd name="T4" fmla="*/ 23 w 23"/>
                <a:gd name="T5" fmla="*/ 0 h 62"/>
                <a:gd name="T6" fmla="*/ 17 w 23"/>
                <a:gd name="T7" fmla="*/ 62 h 62"/>
                <a:gd name="T8" fmla="*/ 0 w 23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2">
                  <a:moveTo>
                    <a:pt x="0" y="62"/>
                  </a:moveTo>
                  <a:lnTo>
                    <a:pt x="6" y="0"/>
                  </a:lnTo>
                  <a:lnTo>
                    <a:pt x="23" y="0"/>
                  </a:lnTo>
                  <a:lnTo>
                    <a:pt x="17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8" name="Freeform 120"/>
            <p:cNvSpPr>
              <a:spLocks/>
            </p:cNvSpPr>
            <p:nvPr/>
          </p:nvSpPr>
          <p:spPr bwMode="auto">
            <a:xfrm>
              <a:off x="1684" y="322"/>
              <a:ext cx="34" cy="63"/>
            </a:xfrm>
            <a:custGeom>
              <a:avLst/>
              <a:gdLst>
                <a:gd name="T0" fmla="*/ 0 w 34"/>
                <a:gd name="T1" fmla="*/ 57 h 63"/>
                <a:gd name="T2" fmla="*/ 17 w 34"/>
                <a:gd name="T3" fmla="*/ 0 h 63"/>
                <a:gd name="T4" fmla="*/ 34 w 34"/>
                <a:gd name="T5" fmla="*/ 6 h 63"/>
                <a:gd name="T6" fmla="*/ 17 w 34"/>
                <a:gd name="T7" fmla="*/ 63 h 63"/>
                <a:gd name="T8" fmla="*/ 0 w 34"/>
                <a:gd name="T9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3">
                  <a:moveTo>
                    <a:pt x="0" y="57"/>
                  </a:moveTo>
                  <a:lnTo>
                    <a:pt x="17" y="0"/>
                  </a:lnTo>
                  <a:lnTo>
                    <a:pt x="34" y="6"/>
                  </a:lnTo>
                  <a:lnTo>
                    <a:pt x="17" y="63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9" name="Freeform 121"/>
            <p:cNvSpPr>
              <a:spLocks/>
            </p:cNvSpPr>
            <p:nvPr/>
          </p:nvSpPr>
          <p:spPr bwMode="auto">
            <a:xfrm>
              <a:off x="1712" y="237"/>
              <a:ext cx="23" cy="23"/>
            </a:xfrm>
            <a:custGeom>
              <a:avLst/>
              <a:gdLst>
                <a:gd name="T0" fmla="*/ 0 w 23"/>
                <a:gd name="T1" fmla="*/ 17 h 23"/>
                <a:gd name="T2" fmla="*/ 6 w 23"/>
                <a:gd name="T3" fmla="*/ 0 h 23"/>
                <a:gd name="T4" fmla="*/ 23 w 23"/>
                <a:gd name="T5" fmla="*/ 6 h 23"/>
                <a:gd name="T6" fmla="*/ 17 w 23"/>
                <a:gd name="T7" fmla="*/ 23 h 23"/>
                <a:gd name="T8" fmla="*/ 0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0" y="17"/>
                  </a:moveTo>
                  <a:lnTo>
                    <a:pt x="6" y="0"/>
                  </a:lnTo>
                  <a:lnTo>
                    <a:pt x="23" y="6"/>
                  </a:lnTo>
                  <a:lnTo>
                    <a:pt x="17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50" name="Freeform 122"/>
            <p:cNvSpPr>
              <a:spLocks/>
            </p:cNvSpPr>
            <p:nvPr/>
          </p:nvSpPr>
          <p:spPr bwMode="auto">
            <a:xfrm>
              <a:off x="1724" y="237"/>
              <a:ext cx="34" cy="40"/>
            </a:xfrm>
            <a:custGeom>
              <a:avLst/>
              <a:gdLst>
                <a:gd name="T0" fmla="*/ 17 w 34"/>
                <a:gd name="T1" fmla="*/ 0 h 40"/>
                <a:gd name="T2" fmla="*/ 34 w 34"/>
                <a:gd name="T3" fmla="*/ 34 h 40"/>
                <a:gd name="T4" fmla="*/ 17 w 34"/>
                <a:gd name="T5" fmla="*/ 40 h 40"/>
                <a:gd name="T6" fmla="*/ 0 w 34"/>
                <a:gd name="T7" fmla="*/ 6 h 40"/>
                <a:gd name="T8" fmla="*/ 17 w 3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17" y="0"/>
                  </a:moveTo>
                  <a:lnTo>
                    <a:pt x="34" y="34"/>
                  </a:lnTo>
                  <a:lnTo>
                    <a:pt x="17" y="40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51" name="Freeform 123"/>
            <p:cNvSpPr>
              <a:spLocks/>
            </p:cNvSpPr>
            <p:nvPr/>
          </p:nvSpPr>
          <p:spPr bwMode="auto">
            <a:xfrm>
              <a:off x="1741" y="277"/>
              <a:ext cx="22" cy="68"/>
            </a:xfrm>
            <a:custGeom>
              <a:avLst/>
              <a:gdLst>
                <a:gd name="T0" fmla="*/ 17 w 22"/>
                <a:gd name="T1" fmla="*/ 0 h 68"/>
                <a:gd name="T2" fmla="*/ 22 w 22"/>
                <a:gd name="T3" fmla="*/ 68 h 68"/>
                <a:gd name="T4" fmla="*/ 5 w 22"/>
                <a:gd name="T5" fmla="*/ 68 h 68"/>
                <a:gd name="T6" fmla="*/ 0 w 22"/>
                <a:gd name="T7" fmla="*/ 0 h 68"/>
                <a:gd name="T8" fmla="*/ 17 w 2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8">
                  <a:moveTo>
                    <a:pt x="17" y="0"/>
                  </a:moveTo>
                  <a:lnTo>
                    <a:pt x="22" y="68"/>
                  </a:lnTo>
                  <a:lnTo>
                    <a:pt x="5" y="68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52" name="Freeform 124"/>
            <p:cNvSpPr>
              <a:spLocks/>
            </p:cNvSpPr>
            <p:nvPr/>
          </p:nvSpPr>
          <p:spPr bwMode="auto">
            <a:xfrm>
              <a:off x="1752" y="413"/>
              <a:ext cx="23" cy="34"/>
            </a:xfrm>
            <a:custGeom>
              <a:avLst/>
              <a:gdLst>
                <a:gd name="T0" fmla="*/ 17 w 23"/>
                <a:gd name="T1" fmla="*/ 0 h 34"/>
                <a:gd name="T2" fmla="*/ 23 w 23"/>
                <a:gd name="T3" fmla="*/ 34 h 34"/>
                <a:gd name="T4" fmla="*/ 6 w 23"/>
                <a:gd name="T5" fmla="*/ 34 h 34"/>
                <a:gd name="T6" fmla="*/ 0 w 23"/>
                <a:gd name="T7" fmla="*/ 0 h 34"/>
                <a:gd name="T8" fmla="*/ 17 w 2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4">
                  <a:moveTo>
                    <a:pt x="17" y="0"/>
                  </a:moveTo>
                  <a:lnTo>
                    <a:pt x="23" y="34"/>
                  </a:lnTo>
                  <a:lnTo>
                    <a:pt x="6" y="34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53" name="Freeform 125"/>
            <p:cNvSpPr>
              <a:spLocks/>
            </p:cNvSpPr>
            <p:nvPr/>
          </p:nvSpPr>
          <p:spPr bwMode="auto">
            <a:xfrm>
              <a:off x="1758" y="447"/>
              <a:ext cx="22" cy="85"/>
            </a:xfrm>
            <a:custGeom>
              <a:avLst/>
              <a:gdLst>
                <a:gd name="T0" fmla="*/ 17 w 22"/>
                <a:gd name="T1" fmla="*/ 0 h 85"/>
                <a:gd name="T2" fmla="*/ 22 w 22"/>
                <a:gd name="T3" fmla="*/ 85 h 85"/>
                <a:gd name="T4" fmla="*/ 5 w 22"/>
                <a:gd name="T5" fmla="*/ 85 h 85"/>
                <a:gd name="T6" fmla="*/ 0 w 22"/>
                <a:gd name="T7" fmla="*/ 0 h 85"/>
                <a:gd name="T8" fmla="*/ 17 w 22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5">
                  <a:moveTo>
                    <a:pt x="17" y="0"/>
                  </a:moveTo>
                  <a:lnTo>
                    <a:pt x="22" y="85"/>
                  </a:lnTo>
                  <a:lnTo>
                    <a:pt x="5" y="85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54" name="Freeform 126"/>
            <p:cNvSpPr>
              <a:spLocks/>
            </p:cNvSpPr>
            <p:nvPr/>
          </p:nvSpPr>
          <p:spPr bwMode="auto">
            <a:xfrm>
              <a:off x="1769" y="599"/>
              <a:ext cx="23" cy="63"/>
            </a:xfrm>
            <a:custGeom>
              <a:avLst/>
              <a:gdLst>
                <a:gd name="T0" fmla="*/ 17 w 23"/>
                <a:gd name="T1" fmla="*/ 0 h 63"/>
                <a:gd name="T2" fmla="*/ 23 w 23"/>
                <a:gd name="T3" fmla="*/ 63 h 63"/>
                <a:gd name="T4" fmla="*/ 6 w 23"/>
                <a:gd name="T5" fmla="*/ 63 h 63"/>
                <a:gd name="T6" fmla="*/ 0 w 23"/>
                <a:gd name="T7" fmla="*/ 0 h 63"/>
                <a:gd name="T8" fmla="*/ 17 w 2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3">
                  <a:moveTo>
                    <a:pt x="17" y="0"/>
                  </a:moveTo>
                  <a:lnTo>
                    <a:pt x="23" y="63"/>
                  </a:lnTo>
                  <a:lnTo>
                    <a:pt x="6" y="6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55" name="Freeform 127"/>
            <p:cNvSpPr>
              <a:spLocks/>
            </p:cNvSpPr>
            <p:nvPr/>
          </p:nvSpPr>
          <p:spPr bwMode="auto">
            <a:xfrm>
              <a:off x="1775" y="662"/>
              <a:ext cx="22" cy="56"/>
            </a:xfrm>
            <a:custGeom>
              <a:avLst/>
              <a:gdLst>
                <a:gd name="T0" fmla="*/ 17 w 22"/>
                <a:gd name="T1" fmla="*/ 0 h 56"/>
                <a:gd name="T2" fmla="*/ 22 w 22"/>
                <a:gd name="T3" fmla="*/ 56 h 56"/>
                <a:gd name="T4" fmla="*/ 5 w 22"/>
                <a:gd name="T5" fmla="*/ 56 h 56"/>
                <a:gd name="T6" fmla="*/ 0 w 22"/>
                <a:gd name="T7" fmla="*/ 0 h 56"/>
                <a:gd name="T8" fmla="*/ 17 w 2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17" y="0"/>
                  </a:moveTo>
                  <a:lnTo>
                    <a:pt x="22" y="56"/>
                  </a:lnTo>
                  <a:lnTo>
                    <a:pt x="5" y="56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56" name="Freeform 128"/>
            <p:cNvSpPr>
              <a:spLocks/>
            </p:cNvSpPr>
            <p:nvPr/>
          </p:nvSpPr>
          <p:spPr bwMode="auto">
            <a:xfrm>
              <a:off x="1792" y="780"/>
              <a:ext cx="34" cy="74"/>
            </a:xfrm>
            <a:custGeom>
              <a:avLst/>
              <a:gdLst>
                <a:gd name="T0" fmla="*/ 17 w 34"/>
                <a:gd name="T1" fmla="*/ 0 h 74"/>
                <a:gd name="T2" fmla="*/ 34 w 34"/>
                <a:gd name="T3" fmla="*/ 68 h 74"/>
                <a:gd name="T4" fmla="*/ 17 w 34"/>
                <a:gd name="T5" fmla="*/ 74 h 74"/>
                <a:gd name="T6" fmla="*/ 0 w 34"/>
                <a:gd name="T7" fmla="*/ 6 h 74"/>
                <a:gd name="T8" fmla="*/ 17 w 3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4">
                  <a:moveTo>
                    <a:pt x="17" y="0"/>
                  </a:moveTo>
                  <a:lnTo>
                    <a:pt x="34" y="68"/>
                  </a:lnTo>
                  <a:lnTo>
                    <a:pt x="17" y="74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57" name="Freeform 129"/>
            <p:cNvSpPr>
              <a:spLocks/>
            </p:cNvSpPr>
            <p:nvPr/>
          </p:nvSpPr>
          <p:spPr bwMode="auto">
            <a:xfrm>
              <a:off x="1809" y="848"/>
              <a:ext cx="28" cy="57"/>
            </a:xfrm>
            <a:custGeom>
              <a:avLst/>
              <a:gdLst>
                <a:gd name="T0" fmla="*/ 17 w 28"/>
                <a:gd name="T1" fmla="*/ 0 h 57"/>
                <a:gd name="T2" fmla="*/ 28 w 28"/>
                <a:gd name="T3" fmla="*/ 51 h 57"/>
                <a:gd name="T4" fmla="*/ 11 w 28"/>
                <a:gd name="T5" fmla="*/ 57 h 57"/>
                <a:gd name="T6" fmla="*/ 0 w 28"/>
                <a:gd name="T7" fmla="*/ 6 h 57"/>
                <a:gd name="T8" fmla="*/ 17 w 2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7">
                  <a:moveTo>
                    <a:pt x="17" y="0"/>
                  </a:moveTo>
                  <a:lnTo>
                    <a:pt x="28" y="51"/>
                  </a:lnTo>
                  <a:lnTo>
                    <a:pt x="11" y="57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58" name="Freeform 130"/>
            <p:cNvSpPr>
              <a:spLocks/>
            </p:cNvSpPr>
            <p:nvPr/>
          </p:nvSpPr>
          <p:spPr bwMode="auto">
            <a:xfrm>
              <a:off x="1826" y="973"/>
              <a:ext cx="22" cy="118"/>
            </a:xfrm>
            <a:custGeom>
              <a:avLst/>
              <a:gdLst>
                <a:gd name="T0" fmla="*/ 17 w 22"/>
                <a:gd name="T1" fmla="*/ 0 h 118"/>
                <a:gd name="T2" fmla="*/ 22 w 22"/>
                <a:gd name="T3" fmla="*/ 118 h 118"/>
                <a:gd name="T4" fmla="*/ 5 w 22"/>
                <a:gd name="T5" fmla="*/ 118 h 118"/>
                <a:gd name="T6" fmla="*/ 0 w 22"/>
                <a:gd name="T7" fmla="*/ 0 h 118"/>
                <a:gd name="T8" fmla="*/ 17 w 22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8">
                  <a:moveTo>
                    <a:pt x="17" y="0"/>
                  </a:moveTo>
                  <a:lnTo>
                    <a:pt x="22" y="118"/>
                  </a:lnTo>
                  <a:lnTo>
                    <a:pt x="5" y="118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59" name="Freeform 131"/>
            <p:cNvSpPr>
              <a:spLocks/>
            </p:cNvSpPr>
            <p:nvPr/>
          </p:nvSpPr>
          <p:spPr bwMode="auto">
            <a:xfrm>
              <a:off x="1837" y="1159"/>
              <a:ext cx="23" cy="119"/>
            </a:xfrm>
            <a:custGeom>
              <a:avLst/>
              <a:gdLst>
                <a:gd name="T0" fmla="*/ 17 w 23"/>
                <a:gd name="T1" fmla="*/ 0 h 119"/>
                <a:gd name="T2" fmla="*/ 23 w 23"/>
                <a:gd name="T3" fmla="*/ 119 h 119"/>
                <a:gd name="T4" fmla="*/ 6 w 23"/>
                <a:gd name="T5" fmla="*/ 119 h 119"/>
                <a:gd name="T6" fmla="*/ 0 w 23"/>
                <a:gd name="T7" fmla="*/ 0 h 119"/>
                <a:gd name="T8" fmla="*/ 17 w 23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9">
                  <a:moveTo>
                    <a:pt x="17" y="0"/>
                  </a:moveTo>
                  <a:lnTo>
                    <a:pt x="23" y="119"/>
                  </a:lnTo>
                  <a:lnTo>
                    <a:pt x="6" y="119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60" name="Freeform 132"/>
            <p:cNvSpPr>
              <a:spLocks/>
            </p:cNvSpPr>
            <p:nvPr/>
          </p:nvSpPr>
          <p:spPr bwMode="auto">
            <a:xfrm>
              <a:off x="1843" y="1346"/>
              <a:ext cx="28" cy="119"/>
            </a:xfrm>
            <a:custGeom>
              <a:avLst/>
              <a:gdLst>
                <a:gd name="T0" fmla="*/ 17 w 28"/>
                <a:gd name="T1" fmla="*/ 0 h 119"/>
                <a:gd name="T2" fmla="*/ 28 w 28"/>
                <a:gd name="T3" fmla="*/ 119 h 119"/>
                <a:gd name="T4" fmla="*/ 11 w 28"/>
                <a:gd name="T5" fmla="*/ 119 h 119"/>
                <a:gd name="T6" fmla="*/ 0 w 28"/>
                <a:gd name="T7" fmla="*/ 0 h 119"/>
                <a:gd name="T8" fmla="*/ 17 w 28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9">
                  <a:moveTo>
                    <a:pt x="17" y="0"/>
                  </a:moveTo>
                  <a:lnTo>
                    <a:pt x="28" y="119"/>
                  </a:lnTo>
                  <a:lnTo>
                    <a:pt x="11" y="119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61" name="Freeform 133"/>
            <p:cNvSpPr>
              <a:spLocks/>
            </p:cNvSpPr>
            <p:nvPr/>
          </p:nvSpPr>
          <p:spPr bwMode="auto">
            <a:xfrm>
              <a:off x="1854" y="1532"/>
              <a:ext cx="23" cy="85"/>
            </a:xfrm>
            <a:custGeom>
              <a:avLst/>
              <a:gdLst>
                <a:gd name="T0" fmla="*/ 17 w 23"/>
                <a:gd name="T1" fmla="*/ 0 h 85"/>
                <a:gd name="T2" fmla="*/ 23 w 23"/>
                <a:gd name="T3" fmla="*/ 85 h 85"/>
                <a:gd name="T4" fmla="*/ 6 w 23"/>
                <a:gd name="T5" fmla="*/ 85 h 85"/>
                <a:gd name="T6" fmla="*/ 0 w 23"/>
                <a:gd name="T7" fmla="*/ 0 h 85"/>
                <a:gd name="T8" fmla="*/ 17 w 23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5">
                  <a:moveTo>
                    <a:pt x="17" y="0"/>
                  </a:moveTo>
                  <a:lnTo>
                    <a:pt x="23" y="85"/>
                  </a:lnTo>
                  <a:lnTo>
                    <a:pt x="6" y="85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62" name="Freeform 134"/>
            <p:cNvSpPr>
              <a:spLocks/>
            </p:cNvSpPr>
            <p:nvPr/>
          </p:nvSpPr>
          <p:spPr bwMode="auto">
            <a:xfrm>
              <a:off x="1860" y="1617"/>
              <a:ext cx="22" cy="34"/>
            </a:xfrm>
            <a:custGeom>
              <a:avLst/>
              <a:gdLst>
                <a:gd name="T0" fmla="*/ 17 w 22"/>
                <a:gd name="T1" fmla="*/ 0 h 34"/>
                <a:gd name="T2" fmla="*/ 22 w 22"/>
                <a:gd name="T3" fmla="*/ 34 h 34"/>
                <a:gd name="T4" fmla="*/ 5 w 22"/>
                <a:gd name="T5" fmla="*/ 34 h 34"/>
                <a:gd name="T6" fmla="*/ 0 w 22"/>
                <a:gd name="T7" fmla="*/ 0 h 34"/>
                <a:gd name="T8" fmla="*/ 17 w 2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17" y="0"/>
                  </a:moveTo>
                  <a:lnTo>
                    <a:pt x="22" y="34"/>
                  </a:lnTo>
                  <a:lnTo>
                    <a:pt x="5" y="34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63" name="Freeform 135"/>
            <p:cNvSpPr>
              <a:spLocks/>
            </p:cNvSpPr>
            <p:nvPr/>
          </p:nvSpPr>
          <p:spPr bwMode="auto">
            <a:xfrm>
              <a:off x="1871" y="1719"/>
              <a:ext cx="23" cy="51"/>
            </a:xfrm>
            <a:custGeom>
              <a:avLst/>
              <a:gdLst>
                <a:gd name="T0" fmla="*/ 17 w 23"/>
                <a:gd name="T1" fmla="*/ 0 h 51"/>
                <a:gd name="T2" fmla="*/ 23 w 23"/>
                <a:gd name="T3" fmla="*/ 51 h 51"/>
                <a:gd name="T4" fmla="*/ 6 w 23"/>
                <a:gd name="T5" fmla="*/ 51 h 51"/>
                <a:gd name="T6" fmla="*/ 0 w 23"/>
                <a:gd name="T7" fmla="*/ 0 h 51"/>
                <a:gd name="T8" fmla="*/ 17 w 23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1">
                  <a:moveTo>
                    <a:pt x="17" y="0"/>
                  </a:moveTo>
                  <a:lnTo>
                    <a:pt x="23" y="51"/>
                  </a:lnTo>
                  <a:lnTo>
                    <a:pt x="6" y="51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64" name="Freeform 136"/>
            <p:cNvSpPr>
              <a:spLocks/>
            </p:cNvSpPr>
            <p:nvPr/>
          </p:nvSpPr>
          <p:spPr bwMode="auto">
            <a:xfrm>
              <a:off x="1877" y="1770"/>
              <a:ext cx="22" cy="68"/>
            </a:xfrm>
            <a:custGeom>
              <a:avLst/>
              <a:gdLst>
                <a:gd name="T0" fmla="*/ 17 w 22"/>
                <a:gd name="T1" fmla="*/ 0 h 68"/>
                <a:gd name="T2" fmla="*/ 22 w 22"/>
                <a:gd name="T3" fmla="*/ 68 h 68"/>
                <a:gd name="T4" fmla="*/ 5 w 22"/>
                <a:gd name="T5" fmla="*/ 68 h 68"/>
                <a:gd name="T6" fmla="*/ 0 w 22"/>
                <a:gd name="T7" fmla="*/ 0 h 68"/>
                <a:gd name="T8" fmla="*/ 17 w 2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8">
                  <a:moveTo>
                    <a:pt x="17" y="0"/>
                  </a:moveTo>
                  <a:lnTo>
                    <a:pt x="22" y="68"/>
                  </a:lnTo>
                  <a:lnTo>
                    <a:pt x="5" y="68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65" name="Rectangle 137"/>
            <p:cNvSpPr>
              <a:spLocks noChangeArrowheads="1"/>
            </p:cNvSpPr>
            <p:nvPr/>
          </p:nvSpPr>
          <p:spPr bwMode="auto">
            <a:xfrm>
              <a:off x="1894" y="1906"/>
              <a:ext cx="17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66" name="Freeform 138"/>
            <p:cNvSpPr>
              <a:spLocks/>
            </p:cNvSpPr>
            <p:nvPr/>
          </p:nvSpPr>
          <p:spPr bwMode="auto">
            <a:xfrm>
              <a:off x="1894" y="1923"/>
              <a:ext cx="34" cy="101"/>
            </a:xfrm>
            <a:custGeom>
              <a:avLst/>
              <a:gdLst>
                <a:gd name="T0" fmla="*/ 17 w 34"/>
                <a:gd name="T1" fmla="*/ 0 h 101"/>
                <a:gd name="T2" fmla="*/ 34 w 34"/>
                <a:gd name="T3" fmla="*/ 101 h 101"/>
                <a:gd name="T4" fmla="*/ 17 w 34"/>
                <a:gd name="T5" fmla="*/ 101 h 101"/>
                <a:gd name="T6" fmla="*/ 0 w 34"/>
                <a:gd name="T7" fmla="*/ 0 h 101"/>
                <a:gd name="T8" fmla="*/ 17 w 34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1">
                  <a:moveTo>
                    <a:pt x="17" y="0"/>
                  </a:moveTo>
                  <a:lnTo>
                    <a:pt x="34" y="101"/>
                  </a:lnTo>
                  <a:lnTo>
                    <a:pt x="17" y="101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67" name="Freeform 139"/>
            <p:cNvSpPr>
              <a:spLocks/>
            </p:cNvSpPr>
            <p:nvPr/>
          </p:nvSpPr>
          <p:spPr bwMode="auto">
            <a:xfrm>
              <a:off x="1916" y="2092"/>
              <a:ext cx="23" cy="40"/>
            </a:xfrm>
            <a:custGeom>
              <a:avLst/>
              <a:gdLst>
                <a:gd name="T0" fmla="*/ 17 w 23"/>
                <a:gd name="T1" fmla="*/ 0 h 40"/>
                <a:gd name="T2" fmla="*/ 23 w 23"/>
                <a:gd name="T3" fmla="*/ 40 h 40"/>
                <a:gd name="T4" fmla="*/ 6 w 23"/>
                <a:gd name="T5" fmla="*/ 40 h 40"/>
                <a:gd name="T6" fmla="*/ 0 w 23"/>
                <a:gd name="T7" fmla="*/ 0 h 40"/>
                <a:gd name="T8" fmla="*/ 17 w 2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0">
                  <a:moveTo>
                    <a:pt x="17" y="0"/>
                  </a:moveTo>
                  <a:lnTo>
                    <a:pt x="23" y="40"/>
                  </a:lnTo>
                  <a:lnTo>
                    <a:pt x="6" y="4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68" name="Freeform 140"/>
            <p:cNvSpPr>
              <a:spLocks/>
            </p:cNvSpPr>
            <p:nvPr/>
          </p:nvSpPr>
          <p:spPr bwMode="auto">
            <a:xfrm>
              <a:off x="1922" y="2126"/>
              <a:ext cx="34" cy="74"/>
            </a:xfrm>
            <a:custGeom>
              <a:avLst/>
              <a:gdLst>
                <a:gd name="T0" fmla="*/ 17 w 34"/>
                <a:gd name="T1" fmla="*/ 0 h 74"/>
                <a:gd name="T2" fmla="*/ 34 w 34"/>
                <a:gd name="T3" fmla="*/ 68 h 74"/>
                <a:gd name="T4" fmla="*/ 17 w 34"/>
                <a:gd name="T5" fmla="*/ 74 h 74"/>
                <a:gd name="T6" fmla="*/ 0 w 34"/>
                <a:gd name="T7" fmla="*/ 6 h 74"/>
                <a:gd name="T8" fmla="*/ 17 w 3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4">
                  <a:moveTo>
                    <a:pt x="17" y="0"/>
                  </a:moveTo>
                  <a:lnTo>
                    <a:pt x="34" y="68"/>
                  </a:lnTo>
                  <a:lnTo>
                    <a:pt x="17" y="74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69" name="Freeform 141"/>
            <p:cNvSpPr>
              <a:spLocks/>
            </p:cNvSpPr>
            <p:nvPr/>
          </p:nvSpPr>
          <p:spPr bwMode="auto">
            <a:xfrm>
              <a:off x="1939" y="2194"/>
              <a:ext cx="23" cy="23"/>
            </a:xfrm>
            <a:custGeom>
              <a:avLst/>
              <a:gdLst>
                <a:gd name="T0" fmla="*/ 11 w 23"/>
                <a:gd name="T1" fmla="*/ 0 h 23"/>
                <a:gd name="T2" fmla="*/ 23 w 23"/>
                <a:gd name="T3" fmla="*/ 11 h 23"/>
                <a:gd name="T4" fmla="*/ 11 w 23"/>
                <a:gd name="T5" fmla="*/ 23 h 23"/>
                <a:gd name="T6" fmla="*/ 0 w 23"/>
                <a:gd name="T7" fmla="*/ 11 h 23"/>
                <a:gd name="T8" fmla="*/ 11 w 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70" name="Rectangle 142"/>
            <p:cNvSpPr>
              <a:spLocks noChangeArrowheads="1"/>
            </p:cNvSpPr>
            <p:nvPr/>
          </p:nvSpPr>
          <p:spPr bwMode="auto">
            <a:xfrm>
              <a:off x="2007" y="2205"/>
              <a:ext cx="5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71" name="Freeform 143"/>
            <p:cNvSpPr>
              <a:spLocks/>
            </p:cNvSpPr>
            <p:nvPr/>
          </p:nvSpPr>
          <p:spPr bwMode="auto">
            <a:xfrm>
              <a:off x="2007" y="2194"/>
              <a:ext cx="28" cy="28"/>
            </a:xfrm>
            <a:custGeom>
              <a:avLst/>
              <a:gdLst>
                <a:gd name="T0" fmla="*/ 0 w 28"/>
                <a:gd name="T1" fmla="*/ 17 h 28"/>
                <a:gd name="T2" fmla="*/ 17 w 28"/>
                <a:gd name="T3" fmla="*/ 0 h 28"/>
                <a:gd name="T4" fmla="*/ 28 w 28"/>
                <a:gd name="T5" fmla="*/ 11 h 28"/>
                <a:gd name="T6" fmla="*/ 11 w 28"/>
                <a:gd name="T7" fmla="*/ 28 h 28"/>
                <a:gd name="T8" fmla="*/ 0 w 28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0" y="17"/>
                  </a:moveTo>
                  <a:lnTo>
                    <a:pt x="17" y="0"/>
                  </a:lnTo>
                  <a:lnTo>
                    <a:pt x="28" y="11"/>
                  </a:lnTo>
                  <a:lnTo>
                    <a:pt x="11" y="2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72" name="Freeform 144"/>
            <p:cNvSpPr>
              <a:spLocks/>
            </p:cNvSpPr>
            <p:nvPr/>
          </p:nvSpPr>
          <p:spPr bwMode="auto">
            <a:xfrm>
              <a:off x="2024" y="2194"/>
              <a:ext cx="34" cy="73"/>
            </a:xfrm>
            <a:custGeom>
              <a:avLst/>
              <a:gdLst>
                <a:gd name="T0" fmla="*/ 17 w 34"/>
                <a:gd name="T1" fmla="*/ 0 h 73"/>
                <a:gd name="T2" fmla="*/ 34 w 34"/>
                <a:gd name="T3" fmla="*/ 68 h 73"/>
                <a:gd name="T4" fmla="*/ 17 w 34"/>
                <a:gd name="T5" fmla="*/ 73 h 73"/>
                <a:gd name="T6" fmla="*/ 0 w 34"/>
                <a:gd name="T7" fmla="*/ 6 h 73"/>
                <a:gd name="T8" fmla="*/ 17 w 34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3">
                  <a:moveTo>
                    <a:pt x="17" y="0"/>
                  </a:moveTo>
                  <a:lnTo>
                    <a:pt x="34" y="68"/>
                  </a:lnTo>
                  <a:lnTo>
                    <a:pt x="17" y="73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73" name="Freeform 145"/>
            <p:cNvSpPr>
              <a:spLocks/>
            </p:cNvSpPr>
            <p:nvPr/>
          </p:nvSpPr>
          <p:spPr bwMode="auto">
            <a:xfrm>
              <a:off x="2041" y="2262"/>
              <a:ext cx="22" cy="28"/>
            </a:xfrm>
            <a:custGeom>
              <a:avLst/>
              <a:gdLst>
                <a:gd name="T0" fmla="*/ 17 w 22"/>
                <a:gd name="T1" fmla="*/ 0 h 28"/>
                <a:gd name="T2" fmla="*/ 22 w 22"/>
                <a:gd name="T3" fmla="*/ 22 h 28"/>
                <a:gd name="T4" fmla="*/ 5 w 22"/>
                <a:gd name="T5" fmla="*/ 28 h 28"/>
                <a:gd name="T6" fmla="*/ 0 w 22"/>
                <a:gd name="T7" fmla="*/ 5 h 28"/>
                <a:gd name="T8" fmla="*/ 17 w 2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17" y="0"/>
                  </a:moveTo>
                  <a:lnTo>
                    <a:pt x="22" y="22"/>
                  </a:lnTo>
                  <a:lnTo>
                    <a:pt x="5" y="28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74" name="Freeform 146"/>
            <p:cNvSpPr>
              <a:spLocks/>
            </p:cNvSpPr>
            <p:nvPr/>
          </p:nvSpPr>
          <p:spPr bwMode="auto">
            <a:xfrm>
              <a:off x="2063" y="2352"/>
              <a:ext cx="29" cy="46"/>
            </a:xfrm>
            <a:custGeom>
              <a:avLst/>
              <a:gdLst>
                <a:gd name="T0" fmla="*/ 17 w 29"/>
                <a:gd name="T1" fmla="*/ 0 h 46"/>
                <a:gd name="T2" fmla="*/ 29 w 29"/>
                <a:gd name="T3" fmla="*/ 40 h 46"/>
                <a:gd name="T4" fmla="*/ 12 w 29"/>
                <a:gd name="T5" fmla="*/ 46 h 46"/>
                <a:gd name="T6" fmla="*/ 0 w 29"/>
                <a:gd name="T7" fmla="*/ 6 h 46"/>
                <a:gd name="T8" fmla="*/ 17 w 2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6">
                  <a:moveTo>
                    <a:pt x="17" y="0"/>
                  </a:moveTo>
                  <a:lnTo>
                    <a:pt x="29" y="40"/>
                  </a:lnTo>
                  <a:lnTo>
                    <a:pt x="12" y="46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75" name="Freeform 147"/>
            <p:cNvSpPr>
              <a:spLocks/>
            </p:cNvSpPr>
            <p:nvPr/>
          </p:nvSpPr>
          <p:spPr bwMode="auto">
            <a:xfrm>
              <a:off x="2075" y="2392"/>
              <a:ext cx="34" cy="39"/>
            </a:xfrm>
            <a:custGeom>
              <a:avLst/>
              <a:gdLst>
                <a:gd name="T0" fmla="*/ 17 w 34"/>
                <a:gd name="T1" fmla="*/ 0 h 39"/>
                <a:gd name="T2" fmla="*/ 34 w 34"/>
                <a:gd name="T3" fmla="*/ 28 h 39"/>
                <a:gd name="T4" fmla="*/ 17 w 34"/>
                <a:gd name="T5" fmla="*/ 39 h 39"/>
                <a:gd name="T6" fmla="*/ 0 w 34"/>
                <a:gd name="T7" fmla="*/ 11 h 39"/>
                <a:gd name="T8" fmla="*/ 17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7" y="0"/>
                  </a:moveTo>
                  <a:lnTo>
                    <a:pt x="34" y="28"/>
                  </a:lnTo>
                  <a:lnTo>
                    <a:pt x="17" y="39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76" name="Freeform 148"/>
            <p:cNvSpPr>
              <a:spLocks/>
            </p:cNvSpPr>
            <p:nvPr/>
          </p:nvSpPr>
          <p:spPr bwMode="auto">
            <a:xfrm>
              <a:off x="2092" y="2420"/>
              <a:ext cx="34" cy="45"/>
            </a:xfrm>
            <a:custGeom>
              <a:avLst/>
              <a:gdLst>
                <a:gd name="T0" fmla="*/ 17 w 34"/>
                <a:gd name="T1" fmla="*/ 0 h 45"/>
                <a:gd name="T2" fmla="*/ 34 w 34"/>
                <a:gd name="T3" fmla="*/ 40 h 45"/>
                <a:gd name="T4" fmla="*/ 17 w 34"/>
                <a:gd name="T5" fmla="*/ 45 h 45"/>
                <a:gd name="T6" fmla="*/ 0 w 34"/>
                <a:gd name="T7" fmla="*/ 6 h 45"/>
                <a:gd name="T8" fmla="*/ 17 w 3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5">
                  <a:moveTo>
                    <a:pt x="17" y="0"/>
                  </a:moveTo>
                  <a:lnTo>
                    <a:pt x="34" y="40"/>
                  </a:lnTo>
                  <a:lnTo>
                    <a:pt x="17" y="45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77" name="Freeform 149"/>
            <p:cNvSpPr>
              <a:spLocks/>
            </p:cNvSpPr>
            <p:nvPr/>
          </p:nvSpPr>
          <p:spPr bwMode="auto">
            <a:xfrm>
              <a:off x="2109" y="2460"/>
              <a:ext cx="22" cy="17"/>
            </a:xfrm>
            <a:custGeom>
              <a:avLst/>
              <a:gdLst>
                <a:gd name="T0" fmla="*/ 17 w 22"/>
                <a:gd name="T1" fmla="*/ 0 h 17"/>
                <a:gd name="T2" fmla="*/ 22 w 22"/>
                <a:gd name="T3" fmla="*/ 11 h 17"/>
                <a:gd name="T4" fmla="*/ 5 w 22"/>
                <a:gd name="T5" fmla="*/ 17 h 17"/>
                <a:gd name="T6" fmla="*/ 0 w 22"/>
                <a:gd name="T7" fmla="*/ 5 h 17"/>
                <a:gd name="T8" fmla="*/ 17 w 2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17" y="0"/>
                  </a:moveTo>
                  <a:lnTo>
                    <a:pt x="22" y="11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78" name="Rectangle 150"/>
            <p:cNvSpPr>
              <a:spLocks noChangeArrowheads="1"/>
            </p:cNvSpPr>
            <p:nvPr/>
          </p:nvSpPr>
          <p:spPr bwMode="auto">
            <a:xfrm>
              <a:off x="2143" y="2545"/>
              <a:ext cx="17" cy="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79" name="Freeform 151"/>
            <p:cNvSpPr>
              <a:spLocks/>
            </p:cNvSpPr>
            <p:nvPr/>
          </p:nvSpPr>
          <p:spPr bwMode="auto">
            <a:xfrm>
              <a:off x="2143" y="2545"/>
              <a:ext cx="34" cy="45"/>
            </a:xfrm>
            <a:custGeom>
              <a:avLst/>
              <a:gdLst>
                <a:gd name="T0" fmla="*/ 17 w 34"/>
                <a:gd name="T1" fmla="*/ 0 h 45"/>
                <a:gd name="T2" fmla="*/ 34 w 34"/>
                <a:gd name="T3" fmla="*/ 39 h 45"/>
                <a:gd name="T4" fmla="*/ 17 w 34"/>
                <a:gd name="T5" fmla="*/ 45 h 45"/>
                <a:gd name="T6" fmla="*/ 0 w 34"/>
                <a:gd name="T7" fmla="*/ 5 h 45"/>
                <a:gd name="T8" fmla="*/ 17 w 3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5">
                  <a:moveTo>
                    <a:pt x="17" y="0"/>
                  </a:moveTo>
                  <a:lnTo>
                    <a:pt x="34" y="39"/>
                  </a:lnTo>
                  <a:lnTo>
                    <a:pt x="17" y="45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80" name="Freeform 152"/>
            <p:cNvSpPr>
              <a:spLocks/>
            </p:cNvSpPr>
            <p:nvPr/>
          </p:nvSpPr>
          <p:spPr bwMode="auto">
            <a:xfrm>
              <a:off x="2160" y="2584"/>
              <a:ext cx="34" cy="40"/>
            </a:xfrm>
            <a:custGeom>
              <a:avLst/>
              <a:gdLst>
                <a:gd name="T0" fmla="*/ 17 w 34"/>
                <a:gd name="T1" fmla="*/ 0 h 40"/>
                <a:gd name="T2" fmla="*/ 34 w 34"/>
                <a:gd name="T3" fmla="*/ 28 h 40"/>
                <a:gd name="T4" fmla="*/ 17 w 34"/>
                <a:gd name="T5" fmla="*/ 40 h 40"/>
                <a:gd name="T6" fmla="*/ 0 w 34"/>
                <a:gd name="T7" fmla="*/ 11 h 40"/>
                <a:gd name="T8" fmla="*/ 17 w 3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17" y="0"/>
                  </a:moveTo>
                  <a:lnTo>
                    <a:pt x="34" y="28"/>
                  </a:lnTo>
                  <a:lnTo>
                    <a:pt x="17" y="40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81" name="Freeform 153"/>
            <p:cNvSpPr>
              <a:spLocks/>
            </p:cNvSpPr>
            <p:nvPr/>
          </p:nvSpPr>
          <p:spPr bwMode="auto">
            <a:xfrm>
              <a:off x="2177" y="2612"/>
              <a:ext cx="28" cy="23"/>
            </a:xfrm>
            <a:custGeom>
              <a:avLst/>
              <a:gdLst>
                <a:gd name="T0" fmla="*/ 11 w 28"/>
                <a:gd name="T1" fmla="*/ 0 h 23"/>
                <a:gd name="T2" fmla="*/ 28 w 28"/>
                <a:gd name="T3" fmla="*/ 12 h 23"/>
                <a:gd name="T4" fmla="*/ 17 w 28"/>
                <a:gd name="T5" fmla="*/ 23 h 23"/>
                <a:gd name="T6" fmla="*/ 0 w 28"/>
                <a:gd name="T7" fmla="*/ 12 h 23"/>
                <a:gd name="T8" fmla="*/ 11 w 28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1" y="0"/>
                  </a:moveTo>
                  <a:lnTo>
                    <a:pt x="28" y="12"/>
                  </a:lnTo>
                  <a:lnTo>
                    <a:pt x="17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82" name="Freeform 154"/>
            <p:cNvSpPr>
              <a:spLocks/>
            </p:cNvSpPr>
            <p:nvPr/>
          </p:nvSpPr>
          <p:spPr bwMode="auto">
            <a:xfrm>
              <a:off x="2194" y="2612"/>
              <a:ext cx="22" cy="23"/>
            </a:xfrm>
            <a:custGeom>
              <a:avLst/>
              <a:gdLst>
                <a:gd name="T0" fmla="*/ 0 w 22"/>
                <a:gd name="T1" fmla="*/ 6 h 23"/>
                <a:gd name="T2" fmla="*/ 17 w 22"/>
                <a:gd name="T3" fmla="*/ 0 h 23"/>
                <a:gd name="T4" fmla="*/ 22 w 22"/>
                <a:gd name="T5" fmla="*/ 17 h 23"/>
                <a:gd name="T6" fmla="*/ 5 w 22"/>
                <a:gd name="T7" fmla="*/ 23 h 23"/>
                <a:gd name="T8" fmla="*/ 0 w 22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0" y="6"/>
                  </a:moveTo>
                  <a:lnTo>
                    <a:pt x="17" y="0"/>
                  </a:lnTo>
                  <a:lnTo>
                    <a:pt x="22" y="17"/>
                  </a:lnTo>
                  <a:lnTo>
                    <a:pt x="5" y="2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83" name="Freeform 155"/>
            <p:cNvSpPr>
              <a:spLocks/>
            </p:cNvSpPr>
            <p:nvPr/>
          </p:nvSpPr>
          <p:spPr bwMode="auto">
            <a:xfrm>
              <a:off x="2216" y="2612"/>
              <a:ext cx="17" cy="23"/>
            </a:xfrm>
            <a:custGeom>
              <a:avLst/>
              <a:gdLst>
                <a:gd name="T0" fmla="*/ 6 w 17"/>
                <a:gd name="T1" fmla="*/ 0 h 23"/>
                <a:gd name="T2" fmla="*/ 17 w 17"/>
                <a:gd name="T3" fmla="*/ 6 h 23"/>
                <a:gd name="T4" fmla="*/ 12 w 17"/>
                <a:gd name="T5" fmla="*/ 23 h 23"/>
                <a:gd name="T6" fmla="*/ 0 w 17"/>
                <a:gd name="T7" fmla="*/ 17 h 23"/>
                <a:gd name="T8" fmla="*/ 6 w 17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3">
                  <a:moveTo>
                    <a:pt x="6" y="0"/>
                  </a:moveTo>
                  <a:lnTo>
                    <a:pt x="17" y="6"/>
                  </a:lnTo>
                  <a:lnTo>
                    <a:pt x="12" y="23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84" name="Freeform 156"/>
            <p:cNvSpPr>
              <a:spLocks/>
            </p:cNvSpPr>
            <p:nvPr/>
          </p:nvSpPr>
          <p:spPr bwMode="auto">
            <a:xfrm>
              <a:off x="2273" y="2680"/>
              <a:ext cx="23" cy="17"/>
            </a:xfrm>
            <a:custGeom>
              <a:avLst/>
              <a:gdLst>
                <a:gd name="T0" fmla="*/ 17 w 23"/>
                <a:gd name="T1" fmla="*/ 0 h 17"/>
                <a:gd name="T2" fmla="*/ 23 w 23"/>
                <a:gd name="T3" fmla="*/ 12 h 17"/>
                <a:gd name="T4" fmla="*/ 6 w 23"/>
                <a:gd name="T5" fmla="*/ 17 h 17"/>
                <a:gd name="T6" fmla="*/ 0 w 23"/>
                <a:gd name="T7" fmla="*/ 6 h 17"/>
                <a:gd name="T8" fmla="*/ 17 w 2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7">
                  <a:moveTo>
                    <a:pt x="17" y="0"/>
                  </a:moveTo>
                  <a:lnTo>
                    <a:pt x="23" y="12"/>
                  </a:lnTo>
                  <a:lnTo>
                    <a:pt x="6" y="17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85" name="Freeform 157"/>
            <p:cNvSpPr>
              <a:spLocks/>
            </p:cNvSpPr>
            <p:nvPr/>
          </p:nvSpPr>
          <p:spPr bwMode="auto">
            <a:xfrm>
              <a:off x="2279" y="2692"/>
              <a:ext cx="34" cy="67"/>
            </a:xfrm>
            <a:custGeom>
              <a:avLst/>
              <a:gdLst>
                <a:gd name="T0" fmla="*/ 17 w 34"/>
                <a:gd name="T1" fmla="*/ 0 h 67"/>
                <a:gd name="T2" fmla="*/ 34 w 34"/>
                <a:gd name="T3" fmla="*/ 62 h 67"/>
                <a:gd name="T4" fmla="*/ 17 w 34"/>
                <a:gd name="T5" fmla="*/ 67 h 67"/>
                <a:gd name="T6" fmla="*/ 0 w 34"/>
                <a:gd name="T7" fmla="*/ 5 h 67"/>
                <a:gd name="T8" fmla="*/ 17 w 3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7">
                  <a:moveTo>
                    <a:pt x="17" y="0"/>
                  </a:moveTo>
                  <a:lnTo>
                    <a:pt x="34" y="62"/>
                  </a:lnTo>
                  <a:lnTo>
                    <a:pt x="17" y="67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86" name="Freeform 158"/>
            <p:cNvSpPr>
              <a:spLocks/>
            </p:cNvSpPr>
            <p:nvPr/>
          </p:nvSpPr>
          <p:spPr bwMode="auto">
            <a:xfrm>
              <a:off x="2296" y="2754"/>
              <a:ext cx="33" cy="51"/>
            </a:xfrm>
            <a:custGeom>
              <a:avLst/>
              <a:gdLst>
                <a:gd name="T0" fmla="*/ 17 w 33"/>
                <a:gd name="T1" fmla="*/ 0 h 51"/>
                <a:gd name="T2" fmla="*/ 33 w 33"/>
                <a:gd name="T3" fmla="*/ 45 h 51"/>
                <a:gd name="T4" fmla="*/ 17 w 33"/>
                <a:gd name="T5" fmla="*/ 51 h 51"/>
                <a:gd name="T6" fmla="*/ 0 w 33"/>
                <a:gd name="T7" fmla="*/ 5 h 51"/>
                <a:gd name="T8" fmla="*/ 17 w 33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1">
                  <a:moveTo>
                    <a:pt x="17" y="0"/>
                  </a:moveTo>
                  <a:lnTo>
                    <a:pt x="33" y="45"/>
                  </a:lnTo>
                  <a:lnTo>
                    <a:pt x="17" y="51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87" name="Rectangle 159"/>
            <p:cNvSpPr>
              <a:spLocks noChangeArrowheads="1"/>
            </p:cNvSpPr>
            <p:nvPr/>
          </p:nvSpPr>
          <p:spPr bwMode="auto">
            <a:xfrm>
              <a:off x="2358" y="2856"/>
              <a:ext cx="11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88" name="Freeform 160"/>
            <p:cNvSpPr>
              <a:spLocks/>
            </p:cNvSpPr>
            <p:nvPr/>
          </p:nvSpPr>
          <p:spPr bwMode="auto">
            <a:xfrm>
              <a:off x="2363" y="2850"/>
              <a:ext cx="29" cy="23"/>
            </a:xfrm>
            <a:custGeom>
              <a:avLst/>
              <a:gdLst>
                <a:gd name="T0" fmla="*/ 0 w 29"/>
                <a:gd name="T1" fmla="*/ 11 h 23"/>
                <a:gd name="T2" fmla="*/ 17 w 29"/>
                <a:gd name="T3" fmla="*/ 0 h 23"/>
                <a:gd name="T4" fmla="*/ 29 w 29"/>
                <a:gd name="T5" fmla="*/ 11 h 23"/>
                <a:gd name="T6" fmla="*/ 12 w 29"/>
                <a:gd name="T7" fmla="*/ 23 h 23"/>
                <a:gd name="T8" fmla="*/ 0 w 29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0" y="11"/>
                  </a:moveTo>
                  <a:lnTo>
                    <a:pt x="17" y="0"/>
                  </a:lnTo>
                  <a:lnTo>
                    <a:pt x="29" y="11"/>
                  </a:lnTo>
                  <a:lnTo>
                    <a:pt x="12" y="2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89" name="Freeform 161"/>
            <p:cNvSpPr>
              <a:spLocks/>
            </p:cNvSpPr>
            <p:nvPr/>
          </p:nvSpPr>
          <p:spPr bwMode="auto">
            <a:xfrm>
              <a:off x="2380" y="2839"/>
              <a:ext cx="23" cy="22"/>
            </a:xfrm>
            <a:custGeom>
              <a:avLst/>
              <a:gdLst>
                <a:gd name="T0" fmla="*/ 0 w 23"/>
                <a:gd name="T1" fmla="*/ 5 h 22"/>
                <a:gd name="T2" fmla="*/ 17 w 23"/>
                <a:gd name="T3" fmla="*/ 0 h 22"/>
                <a:gd name="T4" fmla="*/ 23 w 23"/>
                <a:gd name="T5" fmla="*/ 17 h 22"/>
                <a:gd name="T6" fmla="*/ 6 w 23"/>
                <a:gd name="T7" fmla="*/ 22 h 22"/>
                <a:gd name="T8" fmla="*/ 0 w 23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0" y="5"/>
                  </a:moveTo>
                  <a:lnTo>
                    <a:pt x="17" y="0"/>
                  </a:lnTo>
                  <a:lnTo>
                    <a:pt x="23" y="17"/>
                  </a:lnTo>
                  <a:lnTo>
                    <a:pt x="6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90" name="Freeform 162"/>
            <p:cNvSpPr>
              <a:spLocks/>
            </p:cNvSpPr>
            <p:nvPr/>
          </p:nvSpPr>
          <p:spPr bwMode="auto">
            <a:xfrm>
              <a:off x="2397" y="2844"/>
              <a:ext cx="34" cy="40"/>
            </a:xfrm>
            <a:custGeom>
              <a:avLst/>
              <a:gdLst>
                <a:gd name="T0" fmla="*/ 17 w 34"/>
                <a:gd name="T1" fmla="*/ 0 h 40"/>
                <a:gd name="T2" fmla="*/ 34 w 34"/>
                <a:gd name="T3" fmla="*/ 34 h 40"/>
                <a:gd name="T4" fmla="*/ 17 w 34"/>
                <a:gd name="T5" fmla="*/ 40 h 40"/>
                <a:gd name="T6" fmla="*/ 0 w 34"/>
                <a:gd name="T7" fmla="*/ 6 h 40"/>
                <a:gd name="T8" fmla="*/ 17 w 3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17" y="0"/>
                  </a:moveTo>
                  <a:lnTo>
                    <a:pt x="34" y="34"/>
                  </a:lnTo>
                  <a:lnTo>
                    <a:pt x="17" y="40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91" name="Freeform 163"/>
            <p:cNvSpPr>
              <a:spLocks/>
            </p:cNvSpPr>
            <p:nvPr/>
          </p:nvSpPr>
          <p:spPr bwMode="auto">
            <a:xfrm>
              <a:off x="2414" y="2878"/>
              <a:ext cx="34" cy="40"/>
            </a:xfrm>
            <a:custGeom>
              <a:avLst/>
              <a:gdLst>
                <a:gd name="T0" fmla="*/ 17 w 34"/>
                <a:gd name="T1" fmla="*/ 0 h 40"/>
                <a:gd name="T2" fmla="*/ 34 w 34"/>
                <a:gd name="T3" fmla="*/ 28 h 40"/>
                <a:gd name="T4" fmla="*/ 17 w 34"/>
                <a:gd name="T5" fmla="*/ 40 h 40"/>
                <a:gd name="T6" fmla="*/ 0 w 34"/>
                <a:gd name="T7" fmla="*/ 11 h 40"/>
                <a:gd name="T8" fmla="*/ 17 w 3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17" y="0"/>
                  </a:moveTo>
                  <a:lnTo>
                    <a:pt x="34" y="28"/>
                  </a:lnTo>
                  <a:lnTo>
                    <a:pt x="17" y="40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92" name="Freeform 164"/>
            <p:cNvSpPr>
              <a:spLocks/>
            </p:cNvSpPr>
            <p:nvPr/>
          </p:nvSpPr>
          <p:spPr bwMode="auto">
            <a:xfrm>
              <a:off x="2431" y="2906"/>
              <a:ext cx="23" cy="23"/>
            </a:xfrm>
            <a:custGeom>
              <a:avLst/>
              <a:gdLst>
                <a:gd name="T0" fmla="*/ 12 w 23"/>
                <a:gd name="T1" fmla="*/ 0 h 23"/>
                <a:gd name="T2" fmla="*/ 23 w 23"/>
                <a:gd name="T3" fmla="*/ 12 h 23"/>
                <a:gd name="T4" fmla="*/ 12 w 23"/>
                <a:gd name="T5" fmla="*/ 23 h 23"/>
                <a:gd name="T6" fmla="*/ 0 w 23"/>
                <a:gd name="T7" fmla="*/ 12 h 23"/>
                <a:gd name="T8" fmla="*/ 12 w 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93" name="Freeform 165"/>
            <p:cNvSpPr>
              <a:spLocks/>
            </p:cNvSpPr>
            <p:nvPr/>
          </p:nvSpPr>
          <p:spPr bwMode="auto">
            <a:xfrm>
              <a:off x="2488" y="2974"/>
              <a:ext cx="23" cy="29"/>
            </a:xfrm>
            <a:custGeom>
              <a:avLst/>
              <a:gdLst>
                <a:gd name="T0" fmla="*/ 11 w 23"/>
                <a:gd name="T1" fmla="*/ 0 h 29"/>
                <a:gd name="T2" fmla="*/ 23 w 23"/>
                <a:gd name="T3" fmla="*/ 17 h 29"/>
                <a:gd name="T4" fmla="*/ 11 w 23"/>
                <a:gd name="T5" fmla="*/ 29 h 29"/>
                <a:gd name="T6" fmla="*/ 0 w 23"/>
                <a:gd name="T7" fmla="*/ 12 h 29"/>
                <a:gd name="T8" fmla="*/ 11 w 2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9">
                  <a:moveTo>
                    <a:pt x="11" y="0"/>
                  </a:moveTo>
                  <a:lnTo>
                    <a:pt x="23" y="17"/>
                  </a:lnTo>
                  <a:lnTo>
                    <a:pt x="11" y="29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94" name="Freeform 166"/>
            <p:cNvSpPr>
              <a:spLocks/>
            </p:cNvSpPr>
            <p:nvPr/>
          </p:nvSpPr>
          <p:spPr bwMode="auto">
            <a:xfrm>
              <a:off x="2499" y="2991"/>
              <a:ext cx="29" cy="23"/>
            </a:xfrm>
            <a:custGeom>
              <a:avLst/>
              <a:gdLst>
                <a:gd name="T0" fmla="*/ 12 w 29"/>
                <a:gd name="T1" fmla="*/ 0 h 23"/>
                <a:gd name="T2" fmla="*/ 29 w 29"/>
                <a:gd name="T3" fmla="*/ 12 h 23"/>
                <a:gd name="T4" fmla="*/ 17 w 29"/>
                <a:gd name="T5" fmla="*/ 23 h 23"/>
                <a:gd name="T6" fmla="*/ 0 w 29"/>
                <a:gd name="T7" fmla="*/ 12 h 23"/>
                <a:gd name="T8" fmla="*/ 12 w 2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12" y="0"/>
                  </a:moveTo>
                  <a:lnTo>
                    <a:pt x="29" y="12"/>
                  </a:lnTo>
                  <a:lnTo>
                    <a:pt x="17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95" name="Freeform 167"/>
            <p:cNvSpPr>
              <a:spLocks/>
            </p:cNvSpPr>
            <p:nvPr/>
          </p:nvSpPr>
          <p:spPr bwMode="auto">
            <a:xfrm>
              <a:off x="2516" y="3003"/>
              <a:ext cx="29" cy="28"/>
            </a:xfrm>
            <a:custGeom>
              <a:avLst/>
              <a:gdLst>
                <a:gd name="T0" fmla="*/ 12 w 29"/>
                <a:gd name="T1" fmla="*/ 0 h 28"/>
                <a:gd name="T2" fmla="*/ 29 w 29"/>
                <a:gd name="T3" fmla="*/ 17 h 28"/>
                <a:gd name="T4" fmla="*/ 17 w 29"/>
                <a:gd name="T5" fmla="*/ 28 h 28"/>
                <a:gd name="T6" fmla="*/ 0 w 29"/>
                <a:gd name="T7" fmla="*/ 11 h 28"/>
                <a:gd name="T8" fmla="*/ 12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2" y="0"/>
                  </a:moveTo>
                  <a:lnTo>
                    <a:pt x="29" y="17"/>
                  </a:lnTo>
                  <a:lnTo>
                    <a:pt x="17" y="28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96" name="Freeform 168"/>
            <p:cNvSpPr>
              <a:spLocks/>
            </p:cNvSpPr>
            <p:nvPr/>
          </p:nvSpPr>
          <p:spPr bwMode="auto">
            <a:xfrm>
              <a:off x="2533" y="3020"/>
              <a:ext cx="29" cy="28"/>
            </a:xfrm>
            <a:custGeom>
              <a:avLst/>
              <a:gdLst>
                <a:gd name="T0" fmla="*/ 12 w 29"/>
                <a:gd name="T1" fmla="*/ 0 h 28"/>
                <a:gd name="T2" fmla="*/ 29 w 29"/>
                <a:gd name="T3" fmla="*/ 16 h 28"/>
                <a:gd name="T4" fmla="*/ 17 w 29"/>
                <a:gd name="T5" fmla="*/ 28 h 28"/>
                <a:gd name="T6" fmla="*/ 0 w 29"/>
                <a:gd name="T7" fmla="*/ 11 h 28"/>
                <a:gd name="T8" fmla="*/ 12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2" y="0"/>
                  </a:moveTo>
                  <a:lnTo>
                    <a:pt x="29" y="16"/>
                  </a:lnTo>
                  <a:lnTo>
                    <a:pt x="17" y="28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97" name="Freeform 169"/>
            <p:cNvSpPr>
              <a:spLocks/>
            </p:cNvSpPr>
            <p:nvPr/>
          </p:nvSpPr>
          <p:spPr bwMode="auto">
            <a:xfrm>
              <a:off x="2550" y="3036"/>
              <a:ext cx="29" cy="23"/>
            </a:xfrm>
            <a:custGeom>
              <a:avLst/>
              <a:gdLst>
                <a:gd name="T0" fmla="*/ 12 w 29"/>
                <a:gd name="T1" fmla="*/ 0 h 23"/>
                <a:gd name="T2" fmla="*/ 29 w 29"/>
                <a:gd name="T3" fmla="*/ 12 h 23"/>
                <a:gd name="T4" fmla="*/ 17 w 29"/>
                <a:gd name="T5" fmla="*/ 23 h 23"/>
                <a:gd name="T6" fmla="*/ 0 w 29"/>
                <a:gd name="T7" fmla="*/ 12 h 23"/>
                <a:gd name="T8" fmla="*/ 12 w 2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12" y="0"/>
                  </a:moveTo>
                  <a:lnTo>
                    <a:pt x="29" y="12"/>
                  </a:lnTo>
                  <a:lnTo>
                    <a:pt x="17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98" name="Freeform 170"/>
            <p:cNvSpPr>
              <a:spLocks/>
            </p:cNvSpPr>
            <p:nvPr/>
          </p:nvSpPr>
          <p:spPr bwMode="auto">
            <a:xfrm>
              <a:off x="2567" y="3048"/>
              <a:ext cx="23" cy="22"/>
            </a:xfrm>
            <a:custGeom>
              <a:avLst/>
              <a:gdLst>
                <a:gd name="T0" fmla="*/ 12 w 23"/>
                <a:gd name="T1" fmla="*/ 0 h 22"/>
                <a:gd name="T2" fmla="*/ 23 w 23"/>
                <a:gd name="T3" fmla="*/ 11 h 22"/>
                <a:gd name="T4" fmla="*/ 12 w 23"/>
                <a:gd name="T5" fmla="*/ 22 h 22"/>
                <a:gd name="T6" fmla="*/ 0 w 23"/>
                <a:gd name="T7" fmla="*/ 11 h 22"/>
                <a:gd name="T8" fmla="*/ 12 w 2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lnTo>
                    <a:pt x="23" y="11"/>
                  </a:lnTo>
                  <a:lnTo>
                    <a:pt x="12" y="22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99" name="Freeform 171"/>
            <p:cNvSpPr>
              <a:spLocks/>
            </p:cNvSpPr>
            <p:nvPr/>
          </p:nvSpPr>
          <p:spPr bwMode="auto">
            <a:xfrm>
              <a:off x="2641" y="3104"/>
              <a:ext cx="22" cy="23"/>
            </a:xfrm>
            <a:custGeom>
              <a:avLst/>
              <a:gdLst>
                <a:gd name="T0" fmla="*/ 5 w 22"/>
                <a:gd name="T1" fmla="*/ 0 h 23"/>
                <a:gd name="T2" fmla="*/ 22 w 22"/>
                <a:gd name="T3" fmla="*/ 6 h 23"/>
                <a:gd name="T4" fmla="*/ 17 w 22"/>
                <a:gd name="T5" fmla="*/ 23 h 23"/>
                <a:gd name="T6" fmla="*/ 0 w 22"/>
                <a:gd name="T7" fmla="*/ 17 h 23"/>
                <a:gd name="T8" fmla="*/ 5 w 2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5" y="0"/>
                  </a:moveTo>
                  <a:lnTo>
                    <a:pt x="22" y="6"/>
                  </a:lnTo>
                  <a:lnTo>
                    <a:pt x="17" y="23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00" name="Freeform 172"/>
            <p:cNvSpPr>
              <a:spLocks/>
            </p:cNvSpPr>
            <p:nvPr/>
          </p:nvSpPr>
          <p:spPr bwMode="auto">
            <a:xfrm>
              <a:off x="2652" y="3116"/>
              <a:ext cx="28" cy="28"/>
            </a:xfrm>
            <a:custGeom>
              <a:avLst/>
              <a:gdLst>
                <a:gd name="T0" fmla="*/ 11 w 28"/>
                <a:gd name="T1" fmla="*/ 0 h 28"/>
                <a:gd name="T2" fmla="*/ 28 w 28"/>
                <a:gd name="T3" fmla="*/ 17 h 28"/>
                <a:gd name="T4" fmla="*/ 17 w 28"/>
                <a:gd name="T5" fmla="*/ 28 h 28"/>
                <a:gd name="T6" fmla="*/ 0 w 28"/>
                <a:gd name="T7" fmla="*/ 11 h 28"/>
                <a:gd name="T8" fmla="*/ 11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1" y="0"/>
                  </a:moveTo>
                  <a:lnTo>
                    <a:pt x="28" y="17"/>
                  </a:lnTo>
                  <a:lnTo>
                    <a:pt x="17" y="28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01" name="Freeform 173"/>
            <p:cNvSpPr>
              <a:spLocks/>
            </p:cNvSpPr>
            <p:nvPr/>
          </p:nvSpPr>
          <p:spPr bwMode="auto">
            <a:xfrm>
              <a:off x="2669" y="3133"/>
              <a:ext cx="28" cy="28"/>
            </a:xfrm>
            <a:custGeom>
              <a:avLst/>
              <a:gdLst>
                <a:gd name="T0" fmla="*/ 11 w 28"/>
                <a:gd name="T1" fmla="*/ 0 h 28"/>
                <a:gd name="T2" fmla="*/ 28 w 28"/>
                <a:gd name="T3" fmla="*/ 17 h 28"/>
                <a:gd name="T4" fmla="*/ 17 w 28"/>
                <a:gd name="T5" fmla="*/ 28 h 28"/>
                <a:gd name="T6" fmla="*/ 0 w 28"/>
                <a:gd name="T7" fmla="*/ 11 h 28"/>
                <a:gd name="T8" fmla="*/ 11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1" y="0"/>
                  </a:moveTo>
                  <a:lnTo>
                    <a:pt x="28" y="17"/>
                  </a:lnTo>
                  <a:lnTo>
                    <a:pt x="17" y="28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02" name="Freeform 174"/>
            <p:cNvSpPr>
              <a:spLocks/>
            </p:cNvSpPr>
            <p:nvPr/>
          </p:nvSpPr>
          <p:spPr bwMode="auto">
            <a:xfrm>
              <a:off x="2686" y="3150"/>
              <a:ext cx="28" cy="28"/>
            </a:xfrm>
            <a:custGeom>
              <a:avLst/>
              <a:gdLst>
                <a:gd name="T0" fmla="*/ 11 w 28"/>
                <a:gd name="T1" fmla="*/ 0 h 28"/>
                <a:gd name="T2" fmla="*/ 28 w 28"/>
                <a:gd name="T3" fmla="*/ 17 h 28"/>
                <a:gd name="T4" fmla="*/ 17 w 28"/>
                <a:gd name="T5" fmla="*/ 28 h 28"/>
                <a:gd name="T6" fmla="*/ 0 w 28"/>
                <a:gd name="T7" fmla="*/ 11 h 28"/>
                <a:gd name="T8" fmla="*/ 11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1" y="0"/>
                  </a:moveTo>
                  <a:lnTo>
                    <a:pt x="28" y="17"/>
                  </a:lnTo>
                  <a:lnTo>
                    <a:pt x="17" y="28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03" name="Freeform 175"/>
            <p:cNvSpPr>
              <a:spLocks/>
            </p:cNvSpPr>
            <p:nvPr/>
          </p:nvSpPr>
          <p:spPr bwMode="auto">
            <a:xfrm>
              <a:off x="2703" y="3167"/>
              <a:ext cx="28" cy="28"/>
            </a:xfrm>
            <a:custGeom>
              <a:avLst/>
              <a:gdLst>
                <a:gd name="T0" fmla="*/ 11 w 28"/>
                <a:gd name="T1" fmla="*/ 0 h 28"/>
                <a:gd name="T2" fmla="*/ 28 w 28"/>
                <a:gd name="T3" fmla="*/ 16 h 28"/>
                <a:gd name="T4" fmla="*/ 17 w 28"/>
                <a:gd name="T5" fmla="*/ 28 h 28"/>
                <a:gd name="T6" fmla="*/ 0 w 28"/>
                <a:gd name="T7" fmla="*/ 11 h 28"/>
                <a:gd name="T8" fmla="*/ 11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1" y="0"/>
                  </a:moveTo>
                  <a:lnTo>
                    <a:pt x="28" y="16"/>
                  </a:lnTo>
                  <a:lnTo>
                    <a:pt x="17" y="28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04" name="Freeform 176"/>
            <p:cNvSpPr>
              <a:spLocks/>
            </p:cNvSpPr>
            <p:nvPr/>
          </p:nvSpPr>
          <p:spPr bwMode="auto">
            <a:xfrm>
              <a:off x="2726" y="3178"/>
              <a:ext cx="17" cy="22"/>
            </a:xfrm>
            <a:custGeom>
              <a:avLst/>
              <a:gdLst>
                <a:gd name="T0" fmla="*/ 5 w 17"/>
                <a:gd name="T1" fmla="*/ 0 h 22"/>
                <a:gd name="T2" fmla="*/ 17 w 17"/>
                <a:gd name="T3" fmla="*/ 5 h 22"/>
                <a:gd name="T4" fmla="*/ 11 w 17"/>
                <a:gd name="T5" fmla="*/ 22 h 22"/>
                <a:gd name="T6" fmla="*/ 0 w 17"/>
                <a:gd name="T7" fmla="*/ 17 h 22"/>
                <a:gd name="T8" fmla="*/ 5 w 17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5" y="0"/>
                  </a:moveTo>
                  <a:lnTo>
                    <a:pt x="17" y="5"/>
                  </a:lnTo>
                  <a:lnTo>
                    <a:pt x="11" y="22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05" name="Freeform 177"/>
            <p:cNvSpPr>
              <a:spLocks/>
            </p:cNvSpPr>
            <p:nvPr/>
          </p:nvSpPr>
          <p:spPr bwMode="auto">
            <a:xfrm>
              <a:off x="2799" y="3234"/>
              <a:ext cx="17" cy="17"/>
            </a:xfrm>
            <a:custGeom>
              <a:avLst/>
              <a:gdLst>
                <a:gd name="T0" fmla="*/ 12 w 17"/>
                <a:gd name="T1" fmla="*/ 0 h 17"/>
                <a:gd name="T2" fmla="*/ 17 w 17"/>
                <a:gd name="T3" fmla="*/ 6 h 17"/>
                <a:gd name="T4" fmla="*/ 6 w 17"/>
                <a:gd name="T5" fmla="*/ 17 h 17"/>
                <a:gd name="T6" fmla="*/ 0 w 17"/>
                <a:gd name="T7" fmla="*/ 12 h 17"/>
                <a:gd name="T8" fmla="*/ 12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2" y="0"/>
                  </a:moveTo>
                  <a:lnTo>
                    <a:pt x="17" y="6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06" name="Rectangle 178"/>
            <p:cNvSpPr>
              <a:spLocks noChangeArrowheads="1"/>
            </p:cNvSpPr>
            <p:nvPr/>
          </p:nvSpPr>
          <p:spPr bwMode="auto">
            <a:xfrm>
              <a:off x="2811" y="3234"/>
              <a:ext cx="17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07" name="Freeform 179"/>
            <p:cNvSpPr>
              <a:spLocks/>
            </p:cNvSpPr>
            <p:nvPr/>
          </p:nvSpPr>
          <p:spPr bwMode="auto">
            <a:xfrm>
              <a:off x="2828" y="3234"/>
              <a:ext cx="22" cy="23"/>
            </a:xfrm>
            <a:custGeom>
              <a:avLst/>
              <a:gdLst>
                <a:gd name="T0" fmla="*/ 5 w 22"/>
                <a:gd name="T1" fmla="*/ 0 h 23"/>
                <a:gd name="T2" fmla="*/ 22 w 22"/>
                <a:gd name="T3" fmla="*/ 6 h 23"/>
                <a:gd name="T4" fmla="*/ 17 w 22"/>
                <a:gd name="T5" fmla="*/ 23 h 23"/>
                <a:gd name="T6" fmla="*/ 0 w 22"/>
                <a:gd name="T7" fmla="*/ 17 h 23"/>
                <a:gd name="T8" fmla="*/ 5 w 2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5" y="0"/>
                  </a:moveTo>
                  <a:lnTo>
                    <a:pt x="22" y="6"/>
                  </a:lnTo>
                  <a:lnTo>
                    <a:pt x="17" y="23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08" name="Rectangle 180"/>
            <p:cNvSpPr>
              <a:spLocks noChangeArrowheads="1"/>
            </p:cNvSpPr>
            <p:nvPr/>
          </p:nvSpPr>
          <p:spPr bwMode="auto">
            <a:xfrm>
              <a:off x="2845" y="3240"/>
              <a:ext cx="17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09" name="Rectangle 181"/>
            <p:cNvSpPr>
              <a:spLocks noChangeArrowheads="1"/>
            </p:cNvSpPr>
            <p:nvPr/>
          </p:nvSpPr>
          <p:spPr bwMode="auto">
            <a:xfrm>
              <a:off x="2862" y="3240"/>
              <a:ext cx="17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10" name="Freeform 182"/>
            <p:cNvSpPr>
              <a:spLocks/>
            </p:cNvSpPr>
            <p:nvPr/>
          </p:nvSpPr>
          <p:spPr bwMode="auto">
            <a:xfrm>
              <a:off x="2873" y="3246"/>
              <a:ext cx="28" cy="22"/>
            </a:xfrm>
            <a:custGeom>
              <a:avLst/>
              <a:gdLst>
                <a:gd name="T0" fmla="*/ 11 w 28"/>
                <a:gd name="T1" fmla="*/ 0 h 22"/>
                <a:gd name="T2" fmla="*/ 28 w 28"/>
                <a:gd name="T3" fmla="*/ 11 h 22"/>
                <a:gd name="T4" fmla="*/ 17 w 28"/>
                <a:gd name="T5" fmla="*/ 22 h 22"/>
                <a:gd name="T6" fmla="*/ 0 w 28"/>
                <a:gd name="T7" fmla="*/ 11 h 22"/>
                <a:gd name="T8" fmla="*/ 11 w 2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11" y="0"/>
                  </a:moveTo>
                  <a:lnTo>
                    <a:pt x="28" y="11"/>
                  </a:lnTo>
                  <a:lnTo>
                    <a:pt x="17" y="22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11" name="Freeform 183"/>
            <p:cNvSpPr>
              <a:spLocks/>
            </p:cNvSpPr>
            <p:nvPr/>
          </p:nvSpPr>
          <p:spPr bwMode="auto">
            <a:xfrm>
              <a:off x="2896" y="3251"/>
              <a:ext cx="22" cy="23"/>
            </a:xfrm>
            <a:custGeom>
              <a:avLst/>
              <a:gdLst>
                <a:gd name="T0" fmla="*/ 5 w 22"/>
                <a:gd name="T1" fmla="*/ 0 h 23"/>
                <a:gd name="T2" fmla="*/ 22 w 22"/>
                <a:gd name="T3" fmla="*/ 6 h 23"/>
                <a:gd name="T4" fmla="*/ 17 w 22"/>
                <a:gd name="T5" fmla="*/ 23 h 23"/>
                <a:gd name="T6" fmla="*/ 0 w 22"/>
                <a:gd name="T7" fmla="*/ 17 h 23"/>
                <a:gd name="T8" fmla="*/ 5 w 2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5" y="0"/>
                  </a:moveTo>
                  <a:lnTo>
                    <a:pt x="22" y="6"/>
                  </a:lnTo>
                  <a:lnTo>
                    <a:pt x="17" y="23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12" name="Freeform 184"/>
            <p:cNvSpPr>
              <a:spLocks/>
            </p:cNvSpPr>
            <p:nvPr/>
          </p:nvSpPr>
          <p:spPr bwMode="auto">
            <a:xfrm>
              <a:off x="2907" y="3251"/>
              <a:ext cx="17" cy="23"/>
            </a:xfrm>
            <a:custGeom>
              <a:avLst/>
              <a:gdLst>
                <a:gd name="T0" fmla="*/ 0 w 17"/>
                <a:gd name="T1" fmla="*/ 6 h 23"/>
                <a:gd name="T2" fmla="*/ 11 w 17"/>
                <a:gd name="T3" fmla="*/ 0 h 23"/>
                <a:gd name="T4" fmla="*/ 17 w 17"/>
                <a:gd name="T5" fmla="*/ 17 h 23"/>
                <a:gd name="T6" fmla="*/ 6 w 17"/>
                <a:gd name="T7" fmla="*/ 23 h 23"/>
                <a:gd name="T8" fmla="*/ 0 w 17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3">
                  <a:moveTo>
                    <a:pt x="0" y="6"/>
                  </a:moveTo>
                  <a:lnTo>
                    <a:pt x="11" y="0"/>
                  </a:lnTo>
                  <a:lnTo>
                    <a:pt x="17" y="17"/>
                  </a:lnTo>
                  <a:lnTo>
                    <a:pt x="6" y="2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13" name="Rectangle 185"/>
            <p:cNvSpPr>
              <a:spLocks noChangeArrowheads="1"/>
            </p:cNvSpPr>
            <p:nvPr/>
          </p:nvSpPr>
          <p:spPr bwMode="auto">
            <a:xfrm>
              <a:off x="2992" y="3257"/>
              <a:ext cx="5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14" name="Freeform 186"/>
            <p:cNvSpPr>
              <a:spLocks/>
            </p:cNvSpPr>
            <p:nvPr/>
          </p:nvSpPr>
          <p:spPr bwMode="auto">
            <a:xfrm>
              <a:off x="2992" y="3263"/>
              <a:ext cx="28" cy="28"/>
            </a:xfrm>
            <a:custGeom>
              <a:avLst/>
              <a:gdLst>
                <a:gd name="T0" fmla="*/ 11 w 28"/>
                <a:gd name="T1" fmla="*/ 0 h 28"/>
                <a:gd name="T2" fmla="*/ 28 w 28"/>
                <a:gd name="T3" fmla="*/ 17 h 28"/>
                <a:gd name="T4" fmla="*/ 17 w 28"/>
                <a:gd name="T5" fmla="*/ 28 h 28"/>
                <a:gd name="T6" fmla="*/ 0 w 28"/>
                <a:gd name="T7" fmla="*/ 11 h 28"/>
                <a:gd name="T8" fmla="*/ 11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1" y="0"/>
                  </a:moveTo>
                  <a:lnTo>
                    <a:pt x="28" y="17"/>
                  </a:lnTo>
                  <a:lnTo>
                    <a:pt x="17" y="28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15" name="Freeform 187"/>
            <p:cNvSpPr>
              <a:spLocks/>
            </p:cNvSpPr>
            <p:nvPr/>
          </p:nvSpPr>
          <p:spPr bwMode="auto">
            <a:xfrm>
              <a:off x="3014" y="3274"/>
              <a:ext cx="23" cy="23"/>
            </a:xfrm>
            <a:custGeom>
              <a:avLst/>
              <a:gdLst>
                <a:gd name="T0" fmla="*/ 6 w 23"/>
                <a:gd name="T1" fmla="*/ 0 h 23"/>
                <a:gd name="T2" fmla="*/ 23 w 23"/>
                <a:gd name="T3" fmla="*/ 6 h 23"/>
                <a:gd name="T4" fmla="*/ 17 w 23"/>
                <a:gd name="T5" fmla="*/ 23 h 23"/>
                <a:gd name="T6" fmla="*/ 0 w 23"/>
                <a:gd name="T7" fmla="*/ 17 h 23"/>
                <a:gd name="T8" fmla="*/ 6 w 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23" y="6"/>
                  </a:lnTo>
                  <a:lnTo>
                    <a:pt x="17" y="23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16" name="Freeform 188"/>
            <p:cNvSpPr>
              <a:spLocks/>
            </p:cNvSpPr>
            <p:nvPr/>
          </p:nvSpPr>
          <p:spPr bwMode="auto">
            <a:xfrm>
              <a:off x="3026" y="3274"/>
              <a:ext cx="22" cy="23"/>
            </a:xfrm>
            <a:custGeom>
              <a:avLst/>
              <a:gdLst>
                <a:gd name="T0" fmla="*/ 0 w 22"/>
                <a:gd name="T1" fmla="*/ 6 h 23"/>
                <a:gd name="T2" fmla="*/ 17 w 22"/>
                <a:gd name="T3" fmla="*/ 0 h 23"/>
                <a:gd name="T4" fmla="*/ 22 w 22"/>
                <a:gd name="T5" fmla="*/ 17 h 23"/>
                <a:gd name="T6" fmla="*/ 5 w 22"/>
                <a:gd name="T7" fmla="*/ 23 h 23"/>
                <a:gd name="T8" fmla="*/ 0 w 22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0" y="6"/>
                  </a:moveTo>
                  <a:lnTo>
                    <a:pt x="17" y="0"/>
                  </a:lnTo>
                  <a:lnTo>
                    <a:pt x="22" y="17"/>
                  </a:lnTo>
                  <a:lnTo>
                    <a:pt x="5" y="2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17" name="Freeform 189"/>
            <p:cNvSpPr>
              <a:spLocks/>
            </p:cNvSpPr>
            <p:nvPr/>
          </p:nvSpPr>
          <p:spPr bwMode="auto">
            <a:xfrm>
              <a:off x="3043" y="3268"/>
              <a:ext cx="28" cy="23"/>
            </a:xfrm>
            <a:custGeom>
              <a:avLst/>
              <a:gdLst>
                <a:gd name="T0" fmla="*/ 0 w 28"/>
                <a:gd name="T1" fmla="*/ 12 h 23"/>
                <a:gd name="T2" fmla="*/ 17 w 28"/>
                <a:gd name="T3" fmla="*/ 0 h 23"/>
                <a:gd name="T4" fmla="*/ 28 w 28"/>
                <a:gd name="T5" fmla="*/ 12 h 23"/>
                <a:gd name="T6" fmla="*/ 11 w 28"/>
                <a:gd name="T7" fmla="*/ 23 h 23"/>
                <a:gd name="T8" fmla="*/ 0 w 28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0" y="12"/>
                  </a:moveTo>
                  <a:lnTo>
                    <a:pt x="17" y="0"/>
                  </a:lnTo>
                  <a:lnTo>
                    <a:pt x="28" y="12"/>
                  </a:lnTo>
                  <a:lnTo>
                    <a:pt x="11" y="2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18" name="Freeform 190"/>
            <p:cNvSpPr>
              <a:spLocks/>
            </p:cNvSpPr>
            <p:nvPr/>
          </p:nvSpPr>
          <p:spPr bwMode="auto">
            <a:xfrm>
              <a:off x="3060" y="3251"/>
              <a:ext cx="28" cy="29"/>
            </a:xfrm>
            <a:custGeom>
              <a:avLst/>
              <a:gdLst>
                <a:gd name="T0" fmla="*/ 0 w 28"/>
                <a:gd name="T1" fmla="*/ 17 h 29"/>
                <a:gd name="T2" fmla="*/ 17 w 28"/>
                <a:gd name="T3" fmla="*/ 0 h 29"/>
                <a:gd name="T4" fmla="*/ 28 w 28"/>
                <a:gd name="T5" fmla="*/ 12 h 29"/>
                <a:gd name="T6" fmla="*/ 11 w 28"/>
                <a:gd name="T7" fmla="*/ 29 h 29"/>
                <a:gd name="T8" fmla="*/ 0 w 28"/>
                <a:gd name="T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17"/>
                  </a:moveTo>
                  <a:lnTo>
                    <a:pt x="17" y="0"/>
                  </a:lnTo>
                  <a:lnTo>
                    <a:pt x="28" y="12"/>
                  </a:lnTo>
                  <a:lnTo>
                    <a:pt x="11" y="2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19" name="Freeform 191"/>
            <p:cNvSpPr>
              <a:spLocks/>
            </p:cNvSpPr>
            <p:nvPr/>
          </p:nvSpPr>
          <p:spPr bwMode="auto">
            <a:xfrm>
              <a:off x="3077" y="3251"/>
              <a:ext cx="22" cy="23"/>
            </a:xfrm>
            <a:custGeom>
              <a:avLst/>
              <a:gdLst>
                <a:gd name="T0" fmla="*/ 11 w 22"/>
                <a:gd name="T1" fmla="*/ 0 h 23"/>
                <a:gd name="T2" fmla="*/ 22 w 22"/>
                <a:gd name="T3" fmla="*/ 12 h 23"/>
                <a:gd name="T4" fmla="*/ 11 w 22"/>
                <a:gd name="T5" fmla="*/ 23 h 23"/>
                <a:gd name="T6" fmla="*/ 0 w 22"/>
                <a:gd name="T7" fmla="*/ 12 h 23"/>
                <a:gd name="T8" fmla="*/ 11 w 2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lnTo>
                    <a:pt x="22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20" name="Freeform 192"/>
            <p:cNvSpPr>
              <a:spLocks/>
            </p:cNvSpPr>
            <p:nvPr/>
          </p:nvSpPr>
          <p:spPr bwMode="auto">
            <a:xfrm>
              <a:off x="3139" y="3314"/>
              <a:ext cx="23" cy="17"/>
            </a:xfrm>
            <a:custGeom>
              <a:avLst/>
              <a:gdLst>
                <a:gd name="T0" fmla="*/ 17 w 23"/>
                <a:gd name="T1" fmla="*/ 0 h 17"/>
                <a:gd name="T2" fmla="*/ 23 w 23"/>
                <a:gd name="T3" fmla="*/ 11 h 17"/>
                <a:gd name="T4" fmla="*/ 6 w 23"/>
                <a:gd name="T5" fmla="*/ 17 h 17"/>
                <a:gd name="T6" fmla="*/ 0 w 23"/>
                <a:gd name="T7" fmla="*/ 5 h 17"/>
                <a:gd name="T8" fmla="*/ 17 w 2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7">
                  <a:moveTo>
                    <a:pt x="17" y="0"/>
                  </a:moveTo>
                  <a:lnTo>
                    <a:pt x="23" y="11"/>
                  </a:lnTo>
                  <a:lnTo>
                    <a:pt x="6" y="17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21" name="Freeform 193"/>
            <p:cNvSpPr>
              <a:spLocks/>
            </p:cNvSpPr>
            <p:nvPr/>
          </p:nvSpPr>
          <p:spPr bwMode="auto">
            <a:xfrm>
              <a:off x="3145" y="3325"/>
              <a:ext cx="28" cy="28"/>
            </a:xfrm>
            <a:custGeom>
              <a:avLst/>
              <a:gdLst>
                <a:gd name="T0" fmla="*/ 11 w 28"/>
                <a:gd name="T1" fmla="*/ 0 h 28"/>
                <a:gd name="T2" fmla="*/ 28 w 28"/>
                <a:gd name="T3" fmla="*/ 17 h 28"/>
                <a:gd name="T4" fmla="*/ 17 w 28"/>
                <a:gd name="T5" fmla="*/ 28 h 28"/>
                <a:gd name="T6" fmla="*/ 0 w 28"/>
                <a:gd name="T7" fmla="*/ 11 h 28"/>
                <a:gd name="T8" fmla="*/ 11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1" y="0"/>
                  </a:moveTo>
                  <a:lnTo>
                    <a:pt x="28" y="17"/>
                  </a:lnTo>
                  <a:lnTo>
                    <a:pt x="17" y="28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22" name="Rectangle 194"/>
            <p:cNvSpPr>
              <a:spLocks noChangeArrowheads="1"/>
            </p:cNvSpPr>
            <p:nvPr/>
          </p:nvSpPr>
          <p:spPr bwMode="auto">
            <a:xfrm>
              <a:off x="3167" y="3336"/>
              <a:ext cx="17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23" name="Freeform 195"/>
            <p:cNvSpPr>
              <a:spLocks/>
            </p:cNvSpPr>
            <p:nvPr/>
          </p:nvSpPr>
          <p:spPr bwMode="auto">
            <a:xfrm>
              <a:off x="3184" y="3336"/>
              <a:ext cx="23" cy="23"/>
            </a:xfrm>
            <a:custGeom>
              <a:avLst/>
              <a:gdLst>
                <a:gd name="T0" fmla="*/ 6 w 23"/>
                <a:gd name="T1" fmla="*/ 0 h 23"/>
                <a:gd name="T2" fmla="*/ 23 w 23"/>
                <a:gd name="T3" fmla="*/ 6 h 23"/>
                <a:gd name="T4" fmla="*/ 17 w 23"/>
                <a:gd name="T5" fmla="*/ 23 h 23"/>
                <a:gd name="T6" fmla="*/ 0 w 23"/>
                <a:gd name="T7" fmla="*/ 17 h 23"/>
                <a:gd name="T8" fmla="*/ 6 w 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23" y="6"/>
                  </a:lnTo>
                  <a:lnTo>
                    <a:pt x="17" y="23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24" name="Freeform 196"/>
            <p:cNvSpPr>
              <a:spLocks/>
            </p:cNvSpPr>
            <p:nvPr/>
          </p:nvSpPr>
          <p:spPr bwMode="auto">
            <a:xfrm>
              <a:off x="3196" y="3336"/>
              <a:ext cx="22" cy="23"/>
            </a:xfrm>
            <a:custGeom>
              <a:avLst/>
              <a:gdLst>
                <a:gd name="T0" fmla="*/ 0 w 22"/>
                <a:gd name="T1" fmla="*/ 6 h 23"/>
                <a:gd name="T2" fmla="*/ 17 w 22"/>
                <a:gd name="T3" fmla="*/ 0 h 23"/>
                <a:gd name="T4" fmla="*/ 22 w 22"/>
                <a:gd name="T5" fmla="*/ 17 h 23"/>
                <a:gd name="T6" fmla="*/ 5 w 22"/>
                <a:gd name="T7" fmla="*/ 23 h 23"/>
                <a:gd name="T8" fmla="*/ 0 w 22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0" y="6"/>
                  </a:moveTo>
                  <a:lnTo>
                    <a:pt x="17" y="0"/>
                  </a:lnTo>
                  <a:lnTo>
                    <a:pt x="22" y="17"/>
                  </a:lnTo>
                  <a:lnTo>
                    <a:pt x="5" y="2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25" name="Rectangle 197"/>
            <p:cNvSpPr>
              <a:spLocks noChangeArrowheads="1"/>
            </p:cNvSpPr>
            <p:nvPr/>
          </p:nvSpPr>
          <p:spPr bwMode="auto">
            <a:xfrm>
              <a:off x="3218" y="3336"/>
              <a:ext cx="17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26" name="Freeform 198"/>
            <p:cNvSpPr>
              <a:spLocks/>
            </p:cNvSpPr>
            <p:nvPr/>
          </p:nvSpPr>
          <p:spPr bwMode="auto">
            <a:xfrm>
              <a:off x="3230" y="3342"/>
              <a:ext cx="28" cy="22"/>
            </a:xfrm>
            <a:custGeom>
              <a:avLst/>
              <a:gdLst>
                <a:gd name="T0" fmla="*/ 11 w 28"/>
                <a:gd name="T1" fmla="*/ 0 h 22"/>
                <a:gd name="T2" fmla="*/ 28 w 28"/>
                <a:gd name="T3" fmla="*/ 11 h 22"/>
                <a:gd name="T4" fmla="*/ 17 w 28"/>
                <a:gd name="T5" fmla="*/ 22 h 22"/>
                <a:gd name="T6" fmla="*/ 0 w 28"/>
                <a:gd name="T7" fmla="*/ 11 h 22"/>
                <a:gd name="T8" fmla="*/ 11 w 2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11" y="0"/>
                  </a:moveTo>
                  <a:lnTo>
                    <a:pt x="28" y="11"/>
                  </a:lnTo>
                  <a:lnTo>
                    <a:pt x="17" y="22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27" name="Freeform 199"/>
            <p:cNvSpPr>
              <a:spLocks/>
            </p:cNvSpPr>
            <p:nvPr/>
          </p:nvSpPr>
          <p:spPr bwMode="auto">
            <a:xfrm>
              <a:off x="3298" y="3404"/>
              <a:ext cx="28" cy="34"/>
            </a:xfrm>
            <a:custGeom>
              <a:avLst/>
              <a:gdLst>
                <a:gd name="T0" fmla="*/ 11 w 28"/>
                <a:gd name="T1" fmla="*/ 0 h 34"/>
                <a:gd name="T2" fmla="*/ 28 w 28"/>
                <a:gd name="T3" fmla="*/ 23 h 34"/>
                <a:gd name="T4" fmla="*/ 16 w 28"/>
                <a:gd name="T5" fmla="*/ 34 h 34"/>
                <a:gd name="T6" fmla="*/ 0 w 28"/>
                <a:gd name="T7" fmla="*/ 11 h 34"/>
                <a:gd name="T8" fmla="*/ 11 w 2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11" y="0"/>
                  </a:moveTo>
                  <a:lnTo>
                    <a:pt x="28" y="23"/>
                  </a:lnTo>
                  <a:lnTo>
                    <a:pt x="16" y="34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28" name="Freeform 200"/>
            <p:cNvSpPr>
              <a:spLocks/>
            </p:cNvSpPr>
            <p:nvPr/>
          </p:nvSpPr>
          <p:spPr bwMode="auto">
            <a:xfrm>
              <a:off x="3314" y="3427"/>
              <a:ext cx="29" cy="28"/>
            </a:xfrm>
            <a:custGeom>
              <a:avLst/>
              <a:gdLst>
                <a:gd name="T0" fmla="*/ 12 w 29"/>
                <a:gd name="T1" fmla="*/ 0 h 28"/>
                <a:gd name="T2" fmla="*/ 29 w 29"/>
                <a:gd name="T3" fmla="*/ 17 h 28"/>
                <a:gd name="T4" fmla="*/ 17 w 29"/>
                <a:gd name="T5" fmla="*/ 28 h 28"/>
                <a:gd name="T6" fmla="*/ 0 w 29"/>
                <a:gd name="T7" fmla="*/ 11 h 28"/>
                <a:gd name="T8" fmla="*/ 12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2" y="0"/>
                  </a:moveTo>
                  <a:lnTo>
                    <a:pt x="29" y="17"/>
                  </a:lnTo>
                  <a:lnTo>
                    <a:pt x="17" y="28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29" name="Freeform 201"/>
            <p:cNvSpPr>
              <a:spLocks/>
            </p:cNvSpPr>
            <p:nvPr/>
          </p:nvSpPr>
          <p:spPr bwMode="auto">
            <a:xfrm>
              <a:off x="3331" y="3444"/>
              <a:ext cx="29" cy="22"/>
            </a:xfrm>
            <a:custGeom>
              <a:avLst/>
              <a:gdLst>
                <a:gd name="T0" fmla="*/ 12 w 29"/>
                <a:gd name="T1" fmla="*/ 0 h 22"/>
                <a:gd name="T2" fmla="*/ 29 w 29"/>
                <a:gd name="T3" fmla="*/ 11 h 22"/>
                <a:gd name="T4" fmla="*/ 17 w 29"/>
                <a:gd name="T5" fmla="*/ 22 h 22"/>
                <a:gd name="T6" fmla="*/ 0 w 29"/>
                <a:gd name="T7" fmla="*/ 11 h 22"/>
                <a:gd name="T8" fmla="*/ 12 w 2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12" y="0"/>
                  </a:moveTo>
                  <a:lnTo>
                    <a:pt x="29" y="11"/>
                  </a:lnTo>
                  <a:lnTo>
                    <a:pt x="17" y="22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30" name="Freeform 202"/>
            <p:cNvSpPr>
              <a:spLocks/>
            </p:cNvSpPr>
            <p:nvPr/>
          </p:nvSpPr>
          <p:spPr bwMode="auto">
            <a:xfrm>
              <a:off x="3354" y="3449"/>
              <a:ext cx="23" cy="23"/>
            </a:xfrm>
            <a:custGeom>
              <a:avLst/>
              <a:gdLst>
                <a:gd name="T0" fmla="*/ 6 w 23"/>
                <a:gd name="T1" fmla="*/ 0 h 23"/>
                <a:gd name="T2" fmla="*/ 23 w 23"/>
                <a:gd name="T3" fmla="*/ 6 h 23"/>
                <a:gd name="T4" fmla="*/ 17 w 23"/>
                <a:gd name="T5" fmla="*/ 23 h 23"/>
                <a:gd name="T6" fmla="*/ 0 w 23"/>
                <a:gd name="T7" fmla="*/ 17 h 23"/>
                <a:gd name="T8" fmla="*/ 6 w 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23" y="6"/>
                  </a:lnTo>
                  <a:lnTo>
                    <a:pt x="17" y="23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31" name="Freeform 203"/>
            <p:cNvSpPr>
              <a:spLocks/>
            </p:cNvSpPr>
            <p:nvPr/>
          </p:nvSpPr>
          <p:spPr bwMode="auto">
            <a:xfrm>
              <a:off x="3365" y="3461"/>
              <a:ext cx="29" cy="28"/>
            </a:xfrm>
            <a:custGeom>
              <a:avLst/>
              <a:gdLst>
                <a:gd name="T0" fmla="*/ 12 w 29"/>
                <a:gd name="T1" fmla="*/ 0 h 28"/>
                <a:gd name="T2" fmla="*/ 29 w 29"/>
                <a:gd name="T3" fmla="*/ 17 h 28"/>
                <a:gd name="T4" fmla="*/ 17 w 29"/>
                <a:gd name="T5" fmla="*/ 28 h 28"/>
                <a:gd name="T6" fmla="*/ 0 w 29"/>
                <a:gd name="T7" fmla="*/ 11 h 28"/>
                <a:gd name="T8" fmla="*/ 12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2" y="0"/>
                  </a:moveTo>
                  <a:lnTo>
                    <a:pt x="29" y="17"/>
                  </a:lnTo>
                  <a:lnTo>
                    <a:pt x="17" y="28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32" name="Freeform 204"/>
            <p:cNvSpPr>
              <a:spLocks/>
            </p:cNvSpPr>
            <p:nvPr/>
          </p:nvSpPr>
          <p:spPr bwMode="auto">
            <a:xfrm>
              <a:off x="3388" y="3472"/>
              <a:ext cx="17" cy="22"/>
            </a:xfrm>
            <a:custGeom>
              <a:avLst/>
              <a:gdLst>
                <a:gd name="T0" fmla="*/ 6 w 17"/>
                <a:gd name="T1" fmla="*/ 0 h 22"/>
                <a:gd name="T2" fmla="*/ 17 w 17"/>
                <a:gd name="T3" fmla="*/ 6 h 22"/>
                <a:gd name="T4" fmla="*/ 11 w 17"/>
                <a:gd name="T5" fmla="*/ 22 h 22"/>
                <a:gd name="T6" fmla="*/ 0 w 17"/>
                <a:gd name="T7" fmla="*/ 17 h 22"/>
                <a:gd name="T8" fmla="*/ 6 w 17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6" y="0"/>
                  </a:moveTo>
                  <a:lnTo>
                    <a:pt x="17" y="6"/>
                  </a:lnTo>
                  <a:lnTo>
                    <a:pt x="11" y="22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33" name="Freeform 205"/>
            <p:cNvSpPr>
              <a:spLocks/>
            </p:cNvSpPr>
            <p:nvPr/>
          </p:nvSpPr>
          <p:spPr bwMode="auto">
            <a:xfrm>
              <a:off x="3462" y="3517"/>
              <a:ext cx="17" cy="17"/>
            </a:xfrm>
            <a:custGeom>
              <a:avLst/>
              <a:gdLst>
                <a:gd name="T0" fmla="*/ 11 w 17"/>
                <a:gd name="T1" fmla="*/ 0 h 17"/>
                <a:gd name="T2" fmla="*/ 17 w 17"/>
                <a:gd name="T3" fmla="*/ 6 h 17"/>
                <a:gd name="T4" fmla="*/ 5 w 17"/>
                <a:gd name="T5" fmla="*/ 17 h 17"/>
                <a:gd name="T6" fmla="*/ 0 w 17"/>
                <a:gd name="T7" fmla="*/ 11 h 17"/>
                <a:gd name="T8" fmla="*/ 11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1" y="0"/>
                  </a:moveTo>
                  <a:lnTo>
                    <a:pt x="17" y="6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34" name="Freeform 206"/>
            <p:cNvSpPr>
              <a:spLocks/>
            </p:cNvSpPr>
            <p:nvPr/>
          </p:nvSpPr>
          <p:spPr bwMode="auto">
            <a:xfrm>
              <a:off x="3467" y="3523"/>
              <a:ext cx="34" cy="51"/>
            </a:xfrm>
            <a:custGeom>
              <a:avLst/>
              <a:gdLst>
                <a:gd name="T0" fmla="*/ 17 w 34"/>
                <a:gd name="T1" fmla="*/ 0 h 51"/>
                <a:gd name="T2" fmla="*/ 34 w 34"/>
                <a:gd name="T3" fmla="*/ 45 h 51"/>
                <a:gd name="T4" fmla="*/ 17 w 34"/>
                <a:gd name="T5" fmla="*/ 51 h 51"/>
                <a:gd name="T6" fmla="*/ 0 w 34"/>
                <a:gd name="T7" fmla="*/ 5 h 51"/>
                <a:gd name="T8" fmla="*/ 17 w 3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1">
                  <a:moveTo>
                    <a:pt x="17" y="0"/>
                  </a:moveTo>
                  <a:lnTo>
                    <a:pt x="34" y="45"/>
                  </a:lnTo>
                  <a:lnTo>
                    <a:pt x="17" y="51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35" name="Freeform 207"/>
            <p:cNvSpPr>
              <a:spLocks/>
            </p:cNvSpPr>
            <p:nvPr/>
          </p:nvSpPr>
          <p:spPr bwMode="auto">
            <a:xfrm>
              <a:off x="3484" y="3568"/>
              <a:ext cx="34" cy="45"/>
            </a:xfrm>
            <a:custGeom>
              <a:avLst/>
              <a:gdLst>
                <a:gd name="T0" fmla="*/ 17 w 34"/>
                <a:gd name="T1" fmla="*/ 0 h 45"/>
                <a:gd name="T2" fmla="*/ 34 w 34"/>
                <a:gd name="T3" fmla="*/ 40 h 45"/>
                <a:gd name="T4" fmla="*/ 17 w 34"/>
                <a:gd name="T5" fmla="*/ 45 h 45"/>
                <a:gd name="T6" fmla="*/ 0 w 34"/>
                <a:gd name="T7" fmla="*/ 6 h 45"/>
                <a:gd name="T8" fmla="*/ 17 w 3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5">
                  <a:moveTo>
                    <a:pt x="17" y="0"/>
                  </a:moveTo>
                  <a:lnTo>
                    <a:pt x="34" y="40"/>
                  </a:lnTo>
                  <a:lnTo>
                    <a:pt x="17" y="45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36" name="Freeform 208"/>
            <p:cNvSpPr>
              <a:spLocks/>
            </p:cNvSpPr>
            <p:nvPr/>
          </p:nvSpPr>
          <p:spPr bwMode="auto">
            <a:xfrm>
              <a:off x="3501" y="3608"/>
              <a:ext cx="29" cy="28"/>
            </a:xfrm>
            <a:custGeom>
              <a:avLst/>
              <a:gdLst>
                <a:gd name="T0" fmla="*/ 17 w 29"/>
                <a:gd name="T1" fmla="*/ 0 h 28"/>
                <a:gd name="T2" fmla="*/ 29 w 29"/>
                <a:gd name="T3" fmla="*/ 22 h 28"/>
                <a:gd name="T4" fmla="*/ 12 w 29"/>
                <a:gd name="T5" fmla="*/ 28 h 28"/>
                <a:gd name="T6" fmla="*/ 0 w 29"/>
                <a:gd name="T7" fmla="*/ 5 h 28"/>
                <a:gd name="T8" fmla="*/ 17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7" y="0"/>
                  </a:moveTo>
                  <a:lnTo>
                    <a:pt x="29" y="22"/>
                  </a:lnTo>
                  <a:lnTo>
                    <a:pt x="12" y="28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37" name="Rectangle 209"/>
            <p:cNvSpPr>
              <a:spLocks noChangeArrowheads="1"/>
            </p:cNvSpPr>
            <p:nvPr/>
          </p:nvSpPr>
          <p:spPr bwMode="auto">
            <a:xfrm>
              <a:off x="3547" y="3704"/>
              <a:ext cx="17" cy="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38" name="Freeform 210"/>
            <p:cNvSpPr>
              <a:spLocks/>
            </p:cNvSpPr>
            <p:nvPr/>
          </p:nvSpPr>
          <p:spPr bwMode="auto">
            <a:xfrm>
              <a:off x="3547" y="3704"/>
              <a:ext cx="28" cy="34"/>
            </a:xfrm>
            <a:custGeom>
              <a:avLst/>
              <a:gdLst>
                <a:gd name="T0" fmla="*/ 11 w 28"/>
                <a:gd name="T1" fmla="*/ 0 h 34"/>
                <a:gd name="T2" fmla="*/ 28 w 28"/>
                <a:gd name="T3" fmla="*/ 22 h 34"/>
                <a:gd name="T4" fmla="*/ 17 w 28"/>
                <a:gd name="T5" fmla="*/ 34 h 34"/>
                <a:gd name="T6" fmla="*/ 0 w 28"/>
                <a:gd name="T7" fmla="*/ 11 h 34"/>
                <a:gd name="T8" fmla="*/ 11 w 2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11" y="0"/>
                  </a:moveTo>
                  <a:lnTo>
                    <a:pt x="28" y="22"/>
                  </a:lnTo>
                  <a:lnTo>
                    <a:pt x="17" y="34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39" name="Freeform 211"/>
            <p:cNvSpPr>
              <a:spLocks/>
            </p:cNvSpPr>
            <p:nvPr/>
          </p:nvSpPr>
          <p:spPr bwMode="auto">
            <a:xfrm>
              <a:off x="3564" y="3726"/>
              <a:ext cx="28" cy="34"/>
            </a:xfrm>
            <a:custGeom>
              <a:avLst/>
              <a:gdLst>
                <a:gd name="T0" fmla="*/ 11 w 28"/>
                <a:gd name="T1" fmla="*/ 0 h 34"/>
                <a:gd name="T2" fmla="*/ 28 w 28"/>
                <a:gd name="T3" fmla="*/ 23 h 34"/>
                <a:gd name="T4" fmla="*/ 17 w 28"/>
                <a:gd name="T5" fmla="*/ 34 h 34"/>
                <a:gd name="T6" fmla="*/ 0 w 28"/>
                <a:gd name="T7" fmla="*/ 12 h 34"/>
                <a:gd name="T8" fmla="*/ 11 w 2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11" y="0"/>
                  </a:moveTo>
                  <a:lnTo>
                    <a:pt x="28" y="23"/>
                  </a:lnTo>
                  <a:lnTo>
                    <a:pt x="17" y="3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40" name="Freeform 212"/>
            <p:cNvSpPr>
              <a:spLocks/>
            </p:cNvSpPr>
            <p:nvPr/>
          </p:nvSpPr>
          <p:spPr bwMode="auto">
            <a:xfrm>
              <a:off x="3581" y="3749"/>
              <a:ext cx="34" cy="40"/>
            </a:xfrm>
            <a:custGeom>
              <a:avLst/>
              <a:gdLst>
                <a:gd name="T0" fmla="*/ 17 w 34"/>
                <a:gd name="T1" fmla="*/ 0 h 40"/>
                <a:gd name="T2" fmla="*/ 34 w 34"/>
                <a:gd name="T3" fmla="*/ 34 h 40"/>
                <a:gd name="T4" fmla="*/ 17 w 34"/>
                <a:gd name="T5" fmla="*/ 40 h 40"/>
                <a:gd name="T6" fmla="*/ 0 w 34"/>
                <a:gd name="T7" fmla="*/ 6 h 40"/>
                <a:gd name="T8" fmla="*/ 17 w 3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17" y="0"/>
                  </a:moveTo>
                  <a:lnTo>
                    <a:pt x="34" y="34"/>
                  </a:lnTo>
                  <a:lnTo>
                    <a:pt x="17" y="40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41" name="Freeform 213"/>
            <p:cNvSpPr>
              <a:spLocks/>
            </p:cNvSpPr>
            <p:nvPr/>
          </p:nvSpPr>
          <p:spPr bwMode="auto">
            <a:xfrm>
              <a:off x="3598" y="3783"/>
              <a:ext cx="28" cy="28"/>
            </a:xfrm>
            <a:custGeom>
              <a:avLst/>
              <a:gdLst>
                <a:gd name="T0" fmla="*/ 17 w 28"/>
                <a:gd name="T1" fmla="*/ 0 h 28"/>
                <a:gd name="T2" fmla="*/ 28 w 28"/>
                <a:gd name="T3" fmla="*/ 22 h 28"/>
                <a:gd name="T4" fmla="*/ 11 w 28"/>
                <a:gd name="T5" fmla="*/ 28 h 28"/>
                <a:gd name="T6" fmla="*/ 0 w 28"/>
                <a:gd name="T7" fmla="*/ 6 h 28"/>
                <a:gd name="T8" fmla="*/ 1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7" y="0"/>
                  </a:moveTo>
                  <a:lnTo>
                    <a:pt x="28" y="22"/>
                  </a:lnTo>
                  <a:lnTo>
                    <a:pt x="11" y="28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42" name="Rectangle 214"/>
            <p:cNvSpPr>
              <a:spLocks noChangeArrowheads="1"/>
            </p:cNvSpPr>
            <p:nvPr/>
          </p:nvSpPr>
          <p:spPr bwMode="auto">
            <a:xfrm>
              <a:off x="3677" y="3839"/>
              <a:ext cx="11" cy="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43" name="Freeform 215"/>
            <p:cNvSpPr>
              <a:spLocks/>
            </p:cNvSpPr>
            <p:nvPr/>
          </p:nvSpPr>
          <p:spPr bwMode="auto">
            <a:xfrm>
              <a:off x="3677" y="3817"/>
              <a:ext cx="34" cy="39"/>
            </a:xfrm>
            <a:custGeom>
              <a:avLst/>
              <a:gdLst>
                <a:gd name="T0" fmla="*/ 0 w 34"/>
                <a:gd name="T1" fmla="*/ 28 h 39"/>
                <a:gd name="T2" fmla="*/ 17 w 34"/>
                <a:gd name="T3" fmla="*/ 0 h 39"/>
                <a:gd name="T4" fmla="*/ 34 w 34"/>
                <a:gd name="T5" fmla="*/ 11 h 39"/>
                <a:gd name="T6" fmla="*/ 17 w 34"/>
                <a:gd name="T7" fmla="*/ 39 h 39"/>
                <a:gd name="T8" fmla="*/ 0 w 34"/>
                <a:gd name="T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0" y="28"/>
                  </a:moveTo>
                  <a:lnTo>
                    <a:pt x="17" y="0"/>
                  </a:lnTo>
                  <a:lnTo>
                    <a:pt x="34" y="11"/>
                  </a:lnTo>
                  <a:lnTo>
                    <a:pt x="17" y="3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44" name="Freeform 216"/>
            <p:cNvSpPr>
              <a:spLocks/>
            </p:cNvSpPr>
            <p:nvPr/>
          </p:nvSpPr>
          <p:spPr bwMode="auto">
            <a:xfrm>
              <a:off x="3694" y="3783"/>
              <a:ext cx="34" cy="39"/>
            </a:xfrm>
            <a:custGeom>
              <a:avLst/>
              <a:gdLst>
                <a:gd name="T0" fmla="*/ 0 w 34"/>
                <a:gd name="T1" fmla="*/ 34 h 39"/>
                <a:gd name="T2" fmla="*/ 17 w 34"/>
                <a:gd name="T3" fmla="*/ 0 h 39"/>
                <a:gd name="T4" fmla="*/ 34 w 34"/>
                <a:gd name="T5" fmla="*/ 6 h 39"/>
                <a:gd name="T6" fmla="*/ 17 w 34"/>
                <a:gd name="T7" fmla="*/ 39 h 39"/>
                <a:gd name="T8" fmla="*/ 0 w 34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0" y="34"/>
                  </a:moveTo>
                  <a:lnTo>
                    <a:pt x="17" y="0"/>
                  </a:lnTo>
                  <a:lnTo>
                    <a:pt x="34" y="6"/>
                  </a:lnTo>
                  <a:lnTo>
                    <a:pt x="17" y="3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45" name="Freeform 217"/>
            <p:cNvSpPr>
              <a:spLocks/>
            </p:cNvSpPr>
            <p:nvPr/>
          </p:nvSpPr>
          <p:spPr bwMode="auto">
            <a:xfrm>
              <a:off x="3711" y="3749"/>
              <a:ext cx="34" cy="40"/>
            </a:xfrm>
            <a:custGeom>
              <a:avLst/>
              <a:gdLst>
                <a:gd name="T0" fmla="*/ 0 w 34"/>
                <a:gd name="T1" fmla="*/ 34 h 40"/>
                <a:gd name="T2" fmla="*/ 17 w 34"/>
                <a:gd name="T3" fmla="*/ 0 h 40"/>
                <a:gd name="T4" fmla="*/ 34 w 34"/>
                <a:gd name="T5" fmla="*/ 6 h 40"/>
                <a:gd name="T6" fmla="*/ 17 w 34"/>
                <a:gd name="T7" fmla="*/ 40 h 40"/>
                <a:gd name="T8" fmla="*/ 0 w 34"/>
                <a:gd name="T9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0" y="34"/>
                  </a:moveTo>
                  <a:lnTo>
                    <a:pt x="17" y="0"/>
                  </a:lnTo>
                  <a:lnTo>
                    <a:pt x="34" y="6"/>
                  </a:lnTo>
                  <a:lnTo>
                    <a:pt x="17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46" name="Freeform 218"/>
            <p:cNvSpPr>
              <a:spLocks/>
            </p:cNvSpPr>
            <p:nvPr/>
          </p:nvSpPr>
          <p:spPr bwMode="auto">
            <a:xfrm>
              <a:off x="3733" y="3738"/>
              <a:ext cx="17" cy="22"/>
            </a:xfrm>
            <a:custGeom>
              <a:avLst/>
              <a:gdLst>
                <a:gd name="T0" fmla="*/ 0 w 17"/>
                <a:gd name="T1" fmla="*/ 5 h 22"/>
                <a:gd name="T2" fmla="*/ 12 w 17"/>
                <a:gd name="T3" fmla="*/ 0 h 22"/>
                <a:gd name="T4" fmla="*/ 17 w 17"/>
                <a:gd name="T5" fmla="*/ 17 h 22"/>
                <a:gd name="T6" fmla="*/ 6 w 17"/>
                <a:gd name="T7" fmla="*/ 22 h 22"/>
                <a:gd name="T8" fmla="*/ 0 w 17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0" y="5"/>
                  </a:moveTo>
                  <a:lnTo>
                    <a:pt x="12" y="0"/>
                  </a:lnTo>
                  <a:lnTo>
                    <a:pt x="17" y="17"/>
                  </a:lnTo>
                  <a:lnTo>
                    <a:pt x="6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0347" name="Text Box 219"/>
          <p:cNvSpPr txBox="1">
            <a:spLocks noChangeArrowheads="1"/>
          </p:cNvSpPr>
          <p:nvPr/>
        </p:nvSpPr>
        <p:spPr bwMode="auto">
          <a:xfrm>
            <a:off x="4602163" y="64611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8:00</a:t>
            </a:r>
          </a:p>
        </p:txBody>
      </p:sp>
      <p:sp>
        <p:nvSpPr>
          <p:cNvPr id="560348" name="Text Box 220"/>
          <p:cNvSpPr txBox="1">
            <a:spLocks noChangeArrowheads="1"/>
          </p:cNvSpPr>
          <p:nvPr/>
        </p:nvSpPr>
        <p:spPr bwMode="auto">
          <a:xfrm>
            <a:off x="8255000" y="6461125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8:00</a:t>
            </a:r>
          </a:p>
        </p:txBody>
      </p:sp>
      <p:sp>
        <p:nvSpPr>
          <p:cNvPr id="560349" name="Text Box 221"/>
          <p:cNvSpPr txBox="1">
            <a:spLocks noChangeArrowheads="1"/>
          </p:cNvSpPr>
          <p:nvPr/>
        </p:nvSpPr>
        <p:spPr bwMode="auto">
          <a:xfrm>
            <a:off x="6346825" y="6461125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20:00</a:t>
            </a:r>
          </a:p>
        </p:txBody>
      </p:sp>
      <p:sp>
        <p:nvSpPr>
          <p:cNvPr id="560350" name="Rectangle 222"/>
          <p:cNvSpPr>
            <a:spLocks noChangeArrowheads="1"/>
          </p:cNvSpPr>
          <p:nvPr/>
        </p:nvSpPr>
        <p:spPr bwMode="auto">
          <a:xfrm rot="16200000">
            <a:off x="3743325" y="5057775"/>
            <a:ext cx="145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Temperature</a:t>
            </a:r>
            <a:endParaRPr lang="en-US" sz="2000"/>
          </a:p>
        </p:txBody>
      </p:sp>
      <p:sp>
        <p:nvSpPr>
          <p:cNvPr id="560351" name="Text Box 223"/>
          <p:cNvSpPr txBox="1">
            <a:spLocks noChangeArrowheads="1"/>
          </p:cNvSpPr>
          <p:nvPr/>
        </p:nvSpPr>
        <p:spPr bwMode="auto">
          <a:xfrm>
            <a:off x="4476750" y="62468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20</a:t>
            </a:r>
          </a:p>
        </p:txBody>
      </p:sp>
      <p:sp>
        <p:nvSpPr>
          <p:cNvPr id="560352" name="Text Box 224"/>
          <p:cNvSpPr txBox="1">
            <a:spLocks noChangeArrowheads="1"/>
          </p:cNvSpPr>
          <p:nvPr/>
        </p:nvSpPr>
        <p:spPr bwMode="auto">
          <a:xfrm>
            <a:off x="4489450" y="407035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35</a:t>
            </a:r>
          </a:p>
        </p:txBody>
      </p:sp>
      <p:sp>
        <p:nvSpPr>
          <p:cNvPr id="560353" name="Line 225"/>
          <p:cNvSpPr>
            <a:spLocks noChangeShapeType="1"/>
          </p:cNvSpPr>
          <p:nvPr/>
        </p:nvSpPr>
        <p:spPr bwMode="auto">
          <a:xfrm>
            <a:off x="5235575" y="5954713"/>
            <a:ext cx="635000" cy="0"/>
          </a:xfrm>
          <a:prstGeom prst="line">
            <a:avLst/>
          </a:prstGeom>
          <a:noFill/>
          <a:ln w="50800">
            <a:solidFill>
              <a:srgbClr val="00B8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769938" y="168275"/>
            <a:ext cx="7772400" cy="1143000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0000FF"/>
                </a:solidFill>
              </a:rPr>
              <a:t>Heat shock reduces aphid growth rate after a time lag</a:t>
            </a:r>
          </a:p>
        </p:txBody>
      </p:sp>
      <p:sp>
        <p:nvSpPr>
          <p:cNvPr id="29699" name="Line 9"/>
          <p:cNvSpPr>
            <a:spLocks noChangeShapeType="1"/>
          </p:cNvSpPr>
          <p:nvPr/>
        </p:nvSpPr>
        <p:spPr bwMode="auto">
          <a:xfrm>
            <a:off x="895350" y="1463675"/>
            <a:ext cx="3175" cy="4419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Line 10"/>
          <p:cNvSpPr>
            <a:spLocks noChangeShapeType="1"/>
          </p:cNvSpPr>
          <p:nvPr/>
        </p:nvSpPr>
        <p:spPr bwMode="auto">
          <a:xfrm>
            <a:off x="850900" y="5883275"/>
            <a:ext cx="44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ine 11"/>
          <p:cNvSpPr>
            <a:spLocks noChangeShapeType="1"/>
          </p:cNvSpPr>
          <p:nvPr/>
        </p:nvSpPr>
        <p:spPr bwMode="auto">
          <a:xfrm>
            <a:off x="850900" y="4997450"/>
            <a:ext cx="44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Line 12"/>
          <p:cNvSpPr>
            <a:spLocks noChangeShapeType="1"/>
          </p:cNvSpPr>
          <p:nvPr/>
        </p:nvSpPr>
        <p:spPr bwMode="auto">
          <a:xfrm>
            <a:off x="850900" y="4111625"/>
            <a:ext cx="44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13"/>
          <p:cNvSpPr>
            <a:spLocks noChangeShapeType="1"/>
          </p:cNvSpPr>
          <p:nvPr/>
        </p:nvSpPr>
        <p:spPr bwMode="auto">
          <a:xfrm>
            <a:off x="850900" y="3235325"/>
            <a:ext cx="44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4"/>
          <p:cNvSpPr>
            <a:spLocks noChangeShapeType="1"/>
          </p:cNvSpPr>
          <p:nvPr/>
        </p:nvSpPr>
        <p:spPr bwMode="auto">
          <a:xfrm>
            <a:off x="850900" y="2349500"/>
            <a:ext cx="44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5"/>
          <p:cNvSpPr>
            <a:spLocks noChangeShapeType="1"/>
          </p:cNvSpPr>
          <p:nvPr/>
        </p:nvSpPr>
        <p:spPr bwMode="auto">
          <a:xfrm>
            <a:off x="850900" y="1463675"/>
            <a:ext cx="44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6"/>
          <p:cNvSpPr>
            <a:spLocks noChangeShapeType="1"/>
          </p:cNvSpPr>
          <p:nvPr/>
        </p:nvSpPr>
        <p:spPr bwMode="auto">
          <a:xfrm>
            <a:off x="895350" y="5883275"/>
            <a:ext cx="8010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7"/>
          <p:cNvSpPr>
            <a:spLocks noChangeShapeType="1"/>
          </p:cNvSpPr>
          <p:nvPr/>
        </p:nvSpPr>
        <p:spPr bwMode="auto">
          <a:xfrm flipV="1">
            <a:off x="895350" y="5883275"/>
            <a:ext cx="3175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8"/>
          <p:cNvSpPr>
            <a:spLocks noChangeShapeType="1"/>
          </p:cNvSpPr>
          <p:nvPr/>
        </p:nvSpPr>
        <p:spPr bwMode="auto">
          <a:xfrm flipV="1">
            <a:off x="1900238" y="5883275"/>
            <a:ext cx="3175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9"/>
          <p:cNvSpPr>
            <a:spLocks noChangeShapeType="1"/>
          </p:cNvSpPr>
          <p:nvPr/>
        </p:nvSpPr>
        <p:spPr bwMode="auto">
          <a:xfrm flipV="1">
            <a:off x="2895600" y="5883275"/>
            <a:ext cx="3175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20"/>
          <p:cNvSpPr>
            <a:spLocks noChangeShapeType="1"/>
          </p:cNvSpPr>
          <p:nvPr/>
        </p:nvSpPr>
        <p:spPr bwMode="auto">
          <a:xfrm flipV="1">
            <a:off x="3900488" y="5883275"/>
            <a:ext cx="3175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21"/>
          <p:cNvSpPr>
            <a:spLocks noChangeShapeType="1"/>
          </p:cNvSpPr>
          <p:nvPr/>
        </p:nvSpPr>
        <p:spPr bwMode="auto">
          <a:xfrm flipV="1">
            <a:off x="4905375" y="5883275"/>
            <a:ext cx="3175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22"/>
          <p:cNvSpPr>
            <a:spLocks noChangeShapeType="1"/>
          </p:cNvSpPr>
          <p:nvPr/>
        </p:nvSpPr>
        <p:spPr bwMode="auto">
          <a:xfrm flipV="1">
            <a:off x="5900738" y="5883275"/>
            <a:ext cx="3175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23"/>
          <p:cNvSpPr>
            <a:spLocks noChangeShapeType="1"/>
          </p:cNvSpPr>
          <p:nvPr/>
        </p:nvSpPr>
        <p:spPr bwMode="auto">
          <a:xfrm flipV="1">
            <a:off x="6905625" y="5883275"/>
            <a:ext cx="3175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Line 24"/>
          <p:cNvSpPr>
            <a:spLocks noChangeShapeType="1"/>
          </p:cNvSpPr>
          <p:nvPr/>
        </p:nvSpPr>
        <p:spPr bwMode="auto">
          <a:xfrm flipV="1">
            <a:off x="7900988" y="5883275"/>
            <a:ext cx="3175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5"/>
          <p:cNvSpPr>
            <a:spLocks noChangeShapeType="1"/>
          </p:cNvSpPr>
          <p:nvPr/>
        </p:nvSpPr>
        <p:spPr bwMode="auto">
          <a:xfrm flipV="1">
            <a:off x="8905875" y="5883275"/>
            <a:ext cx="3175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Freeform 26"/>
          <p:cNvSpPr>
            <a:spLocks/>
          </p:cNvSpPr>
          <p:nvPr/>
        </p:nvSpPr>
        <p:spPr bwMode="auto">
          <a:xfrm>
            <a:off x="895350" y="3363913"/>
            <a:ext cx="8010525" cy="2482850"/>
          </a:xfrm>
          <a:custGeom>
            <a:avLst/>
            <a:gdLst>
              <a:gd name="T0" fmla="*/ 0 w 877"/>
              <a:gd name="T1" fmla="*/ 2147483647 h 272"/>
              <a:gd name="T2" fmla="*/ 2147483647 w 877"/>
              <a:gd name="T3" fmla="*/ 2147483647 h 272"/>
              <a:gd name="T4" fmla="*/ 2147483647 w 877"/>
              <a:gd name="T5" fmla="*/ 2147483647 h 272"/>
              <a:gd name="T6" fmla="*/ 2147483647 w 877"/>
              <a:gd name="T7" fmla="*/ 2147483647 h 272"/>
              <a:gd name="T8" fmla="*/ 2147483647 w 877"/>
              <a:gd name="T9" fmla="*/ 2147483647 h 272"/>
              <a:gd name="T10" fmla="*/ 2147483647 w 877"/>
              <a:gd name="T11" fmla="*/ 2147483647 h 272"/>
              <a:gd name="T12" fmla="*/ 2147483647 w 877"/>
              <a:gd name="T13" fmla="*/ 2147483647 h 272"/>
              <a:gd name="T14" fmla="*/ 2147483647 w 877"/>
              <a:gd name="T15" fmla="*/ 2147483647 h 272"/>
              <a:gd name="T16" fmla="*/ 2147483647 w 877"/>
              <a:gd name="T17" fmla="*/ 0 h 2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7"/>
              <a:gd name="T28" fmla="*/ 0 h 272"/>
              <a:gd name="T29" fmla="*/ 877 w 877"/>
              <a:gd name="T30" fmla="*/ 272 h 2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7" h="272">
                <a:moveTo>
                  <a:pt x="0" y="272"/>
                </a:moveTo>
                <a:lnTo>
                  <a:pt x="110" y="260"/>
                </a:lnTo>
                <a:lnTo>
                  <a:pt x="219" y="240"/>
                </a:lnTo>
                <a:lnTo>
                  <a:pt x="329" y="222"/>
                </a:lnTo>
                <a:lnTo>
                  <a:pt x="439" y="205"/>
                </a:lnTo>
                <a:lnTo>
                  <a:pt x="548" y="179"/>
                </a:lnTo>
                <a:lnTo>
                  <a:pt x="658" y="172"/>
                </a:lnTo>
                <a:lnTo>
                  <a:pt x="767" y="111"/>
                </a:lnTo>
                <a:lnTo>
                  <a:pt x="877" y="0"/>
                </a:lnTo>
              </a:path>
            </a:pathLst>
          </a:custGeom>
          <a:noFill/>
          <a:ln w="762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27"/>
          <p:cNvSpPr>
            <a:spLocks noChangeShapeType="1"/>
          </p:cNvSpPr>
          <p:nvPr/>
        </p:nvSpPr>
        <p:spPr bwMode="auto">
          <a:xfrm>
            <a:off x="895350" y="5846763"/>
            <a:ext cx="31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28"/>
          <p:cNvSpPr>
            <a:spLocks noChangeShapeType="1"/>
          </p:cNvSpPr>
          <p:nvPr/>
        </p:nvSpPr>
        <p:spPr bwMode="auto">
          <a:xfrm>
            <a:off x="866775" y="5846763"/>
            <a:ext cx="65088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Line 29"/>
          <p:cNvSpPr>
            <a:spLocks noChangeShapeType="1"/>
          </p:cNvSpPr>
          <p:nvPr/>
        </p:nvSpPr>
        <p:spPr bwMode="auto">
          <a:xfrm flipV="1">
            <a:off x="1900238" y="5718175"/>
            <a:ext cx="3175" cy="19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Line 30"/>
          <p:cNvSpPr>
            <a:spLocks noChangeShapeType="1"/>
          </p:cNvSpPr>
          <p:nvPr/>
        </p:nvSpPr>
        <p:spPr bwMode="auto">
          <a:xfrm>
            <a:off x="1871663" y="5718175"/>
            <a:ext cx="65087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Line 31"/>
          <p:cNvSpPr>
            <a:spLocks noChangeShapeType="1"/>
          </p:cNvSpPr>
          <p:nvPr/>
        </p:nvSpPr>
        <p:spPr bwMode="auto">
          <a:xfrm flipV="1">
            <a:off x="2895600" y="5527675"/>
            <a:ext cx="3175" cy="269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32"/>
          <p:cNvSpPr>
            <a:spLocks noChangeShapeType="1"/>
          </p:cNvSpPr>
          <p:nvPr/>
        </p:nvSpPr>
        <p:spPr bwMode="auto">
          <a:xfrm>
            <a:off x="2870200" y="5527675"/>
            <a:ext cx="61913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33"/>
          <p:cNvSpPr>
            <a:spLocks noChangeShapeType="1"/>
          </p:cNvSpPr>
          <p:nvPr/>
        </p:nvSpPr>
        <p:spPr bwMode="auto">
          <a:xfrm flipV="1">
            <a:off x="3900488" y="5364163"/>
            <a:ext cx="3175" cy="2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Line 34"/>
          <p:cNvSpPr>
            <a:spLocks noChangeShapeType="1"/>
          </p:cNvSpPr>
          <p:nvPr/>
        </p:nvSpPr>
        <p:spPr bwMode="auto">
          <a:xfrm>
            <a:off x="3875088" y="5364163"/>
            <a:ext cx="61912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Line 35"/>
          <p:cNvSpPr>
            <a:spLocks noChangeShapeType="1"/>
          </p:cNvSpPr>
          <p:nvPr/>
        </p:nvSpPr>
        <p:spPr bwMode="auto">
          <a:xfrm flipV="1">
            <a:off x="4905375" y="5189538"/>
            <a:ext cx="3175" cy="460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Line 36"/>
          <p:cNvSpPr>
            <a:spLocks noChangeShapeType="1"/>
          </p:cNvSpPr>
          <p:nvPr/>
        </p:nvSpPr>
        <p:spPr bwMode="auto">
          <a:xfrm>
            <a:off x="4879975" y="5189538"/>
            <a:ext cx="61913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7" name="Line 37"/>
          <p:cNvSpPr>
            <a:spLocks noChangeShapeType="1"/>
          </p:cNvSpPr>
          <p:nvPr/>
        </p:nvSpPr>
        <p:spPr bwMode="auto">
          <a:xfrm flipV="1">
            <a:off x="5900738" y="4922838"/>
            <a:ext cx="3175" cy="746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8" name="Line 38"/>
          <p:cNvSpPr>
            <a:spLocks noChangeShapeType="1"/>
          </p:cNvSpPr>
          <p:nvPr/>
        </p:nvSpPr>
        <p:spPr bwMode="auto">
          <a:xfrm>
            <a:off x="5875338" y="4922838"/>
            <a:ext cx="63500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9" name="Line 39"/>
          <p:cNvSpPr>
            <a:spLocks noChangeShapeType="1"/>
          </p:cNvSpPr>
          <p:nvPr/>
        </p:nvSpPr>
        <p:spPr bwMode="auto">
          <a:xfrm flipV="1">
            <a:off x="6905625" y="4822825"/>
            <a:ext cx="3175" cy="1095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0" name="Line 40"/>
          <p:cNvSpPr>
            <a:spLocks noChangeShapeType="1"/>
          </p:cNvSpPr>
          <p:nvPr/>
        </p:nvSpPr>
        <p:spPr bwMode="auto">
          <a:xfrm>
            <a:off x="6880225" y="4822825"/>
            <a:ext cx="61913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1" name="Line 41"/>
          <p:cNvSpPr>
            <a:spLocks noChangeShapeType="1"/>
          </p:cNvSpPr>
          <p:nvPr/>
        </p:nvSpPr>
        <p:spPr bwMode="auto">
          <a:xfrm flipV="1">
            <a:off x="7900988" y="4130675"/>
            <a:ext cx="3175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2" name="Line 42"/>
          <p:cNvSpPr>
            <a:spLocks noChangeShapeType="1"/>
          </p:cNvSpPr>
          <p:nvPr/>
        </p:nvSpPr>
        <p:spPr bwMode="auto">
          <a:xfrm>
            <a:off x="7875588" y="4130675"/>
            <a:ext cx="63500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3" name="Line 43"/>
          <p:cNvSpPr>
            <a:spLocks noChangeShapeType="1"/>
          </p:cNvSpPr>
          <p:nvPr/>
        </p:nvSpPr>
        <p:spPr bwMode="auto">
          <a:xfrm flipV="1">
            <a:off x="8905875" y="2887663"/>
            <a:ext cx="3175" cy="476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4" name="Line 44"/>
          <p:cNvSpPr>
            <a:spLocks noChangeShapeType="1"/>
          </p:cNvSpPr>
          <p:nvPr/>
        </p:nvSpPr>
        <p:spPr bwMode="auto">
          <a:xfrm>
            <a:off x="8880475" y="2887663"/>
            <a:ext cx="63500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5" name="Line 45"/>
          <p:cNvSpPr>
            <a:spLocks noChangeShapeType="1"/>
          </p:cNvSpPr>
          <p:nvPr/>
        </p:nvSpPr>
        <p:spPr bwMode="auto">
          <a:xfrm>
            <a:off x="895350" y="5846763"/>
            <a:ext cx="31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6" name="Line 46"/>
          <p:cNvSpPr>
            <a:spLocks noChangeShapeType="1"/>
          </p:cNvSpPr>
          <p:nvPr/>
        </p:nvSpPr>
        <p:spPr bwMode="auto">
          <a:xfrm>
            <a:off x="866775" y="5846763"/>
            <a:ext cx="65088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7" name="Line 47"/>
          <p:cNvSpPr>
            <a:spLocks noChangeShapeType="1"/>
          </p:cNvSpPr>
          <p:nvPr/>
        </p:nvSpPr>
        <p:spPr bwMode="auto">
          <a:xfrm>
            <a:off x="1900238" y="5737225"/>
            <a:ext cx="3175" cy="19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8" name="Line 48"/>
          <p:cNvSpPr>
            <a:spLocks noChangeShapeType="1"/>
          </p:cNvSpPr>
          <p:nvPr/>
        </p:nvSpPr>
        <p:spPr bwMode="auto">
          <a:xfrm>
            <a:off x="1871663" y="5756275"/>
            <a:ext cx="65087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9" name="Line 49"/>
          <p:cNvSpPr>
            <a:spLocks noChangeShapeType="1"/>
          </p:cNvSpPr>
          <p:nvPr/>
        </p:nvSpPr>
        <p:spPr bwMode="auto">
          <a:xfrm>
            <a:off x="2895600" y="5554663"/>
            <a:ext cx="3175" cy="19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0" name="Line 50"/>
          <p:cNvSpPr>
            <a:spLocks noChangeShapeType="1"/>
          </p:cNvSpPr>
          <p:nvPr/>
        </p:nvSpPr>
        <p:spPr bwMode="auto">
          <a:xfrm>
            <a:off x="2870200" y="5573713"/>
            <a:ext cx="61913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1" name="Line 51"/>
          <p:cNvSpPr>
            <a:spLocks noChangeShapeType="1"/>
          </p:cNvSpPr>
          <p:nvPr/>
        </p:nvSpPr>
        <p:spPr bwMode="auto">
          <a:xfrm>
            <a:off x="3900488" y="5389563"/>
            <a:ext cx="3175" cy="36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2" name="Line 52"/>
          <p:cNvSpPr>
            <a:spLocks noChangeShapeType="1"/>
          </p:cNvSpPr>
          <p:nvPr/>
        </p:nvSpPr>
        <p:spPr bwMode="auto">
          <a:xfrm>
            <a:off x="3875088" y="5426075"/>
            <a:ext cx="61912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3" name="Line 53"/>
          <p:cNvSpPr>
            <a:spLocks noChangeShapeType="1"/>
          </p:cNvSpPr>
          <p:nvPr/>
        </p:nvSpPr>
        <p:spPr bwMode="auto">
          <a:xfrm>
            <a:off x="4905375" y="5235575"/>
            <a:ext cx="3175" cy="34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4" name="Line 54"/>
          <p:cNvSpPr>
            <a:spLocks noChangeShapeType="1"/>
          </p:cNvSpPr>
          <p:nvPr/>
        </p:nvSpPr>
        <p:spPr bwMode="auto">
          <a:xfrm>
            <a:off x="4879975" y="5270500"/>
            <a:ext cx="61913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5" name="Line 55"/>
          <p:cNvSpPr>
            <a:spLocks noChangeShapeType="1"/>
          </p:cNvSpPr>
          <p:nvPr/>
        </p:nvSpPr>
        <p:spPr bwMode="auto">
          <a:xfrm>
            <a:off x="5900738" y="4997450"/>
            <a:ext cx="3175" cy="63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6" name="Line 56"/>
          <p:cNvSpPr>
            <a:spLocks noChangeShapeType="1"/>
          </p:cNvSpPr>
          <p:nvPr/>
        </p:nvSpPr>
        <p:spPr bwMode="auto">
          <a:xfrm>
            <a:off x="5875338" y="5060950"/>
            <a:ext cx="63500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7" name="Line 57"/>
          <p:cNvSpPr>
            <a:spLocks noChangeShapeType="1"/>
          </p:cNvSpPr>
          <p:nvPr/>
        </p:nvSpPr>
        <p:spPr bwMode="auto">
          <a:xfrm>
            <a:off x="6905625" y="4932363"/>
            <a:ext cx="3175" cy="1095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8" name="Line 58"/>
          <p:cNvSpPr>
            <a:spLocks noChangeShapeType="1"/>
          </p:cNvSpPr>
          <p:nvPr/>
        </p:nvSpPr>
        <p:spPr bwMode="auto">
          <a:xfrm>
            <a:off x="6880225" y="5041900"/>
            <a:ext cx="61913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9" name="Line 59"/>
          <p:cNvSpPr>
            <a:spLocks noChangeShapeType="1"/>
          </p:cNvSpPr>
          <p:nvPr/>
        </p:nvSpPr>
        <p:spPr bwMode="auto">
          <a:xfrm>
            <a:off x="7900988" y="4375150"/>
            <a:ext cx="3175" cy="238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0" name="Line 60"/>
          <p:cNvSpPr>
            <a:spLocks noChangeShapeType="1"/>
          </p:cNvSpPr>
          <p:nvPr/>
        </p:nvSpPr>
        <p:spPr bwMode="auto">
          <a:xfrm>
            <a:off x="7875588" y="4613275"/>
            <a:ext cx="63500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1" name="Line 61"/>
          <p:cNvSpPr>
            <a:spLocks noChangeShapeType="1"/>
          </p:cNvSpPr>
          <p:nvPr/>
        </p:nvSpPr>
        <p:spPr bwMode="auto">
          <a:xfrm>
            <a:off x="8905875" y="3363913"/>
            <a:ext cx="3175" cy="473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2" name="Line 62"/>
          <p:cNvSpPr>
            <a:spLocks noChangeShapeType="1"/>
          </p:cNvSpPr>
          <p:nvPr/>
        </p:nvSpPr>
        <p:spPr bwMode="auto">
          <a:xfrm>
            <a:off x="8880475" y="3836988"/>
            <a:ext cx="63500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3" name="Freeform 63"/>
          <p:cNvSpPr>
            <a:spLocks/>
          </p:cNvSpPr>
          <p:nvPr/>
        </p:nvSpPr>
        <p:spPr bwMode="auto">
          <a:xfrm>
            <a:off x="895350" y="1965325"/>
            <a:ext cx="8010525" cy="3881438"/>
          </a:xfrm>
          <a:custGeom>
            <a:avLst/>
            <a:gdLst>
              <a:gd name="T0" fmla="*/ 0 w 877"/>
              <a:gd name="T1" fmla="*/ 2147483647 h 425"/>
              <a:gd name="T2" fmla="*/ 2147483647 w 877"/>
              <a:gd name="T3" fmla="*/ 2147483647 h 425"/>
              <a:gd name="T4" fmla="*/ 2147483647 w 877"/>
              <a:gd name="T5" fmla="*/ 2147483647 h 425"/>
              <a:gd name="T6" fmla="*/ 2147483647 w 877"/>
              <a:gd name="T7" fmla="*/ 2147483647 h 425"/>
              <a:gd name="T8" fmla="*/ 2147483647 w 877"/>
              <a:gd name="T9" fmla="*/ 2147483647 h 425"/>
              <a:gd name="T10" fmla="*/ 2147483647 w 877"/>
              <a:gd name="T11" fmla="*/ 2147483647 h 425"/>
              <a:gd name="T12" fmla="*/ 2147483647 w 877"/>
              <a:gd name="T13" fmla="*/ 2147483647 h 425"/>
              <a:gd name="T14" fmla="*/ 2147483647 w 877"/>
              <a:gd name="T15" fmla="*/ 2147483647 h 425"/>
              <a:gd name="T16" fmla="*/ 2147483647 w 877"/>
              <a:gd name="T17" fmla="*/ 0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7"/>
              <a:gd name="T28" fmla="*/ 0 h 425"/>
              <a:gd name="T29" fmla="*/ 877 w 877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7" h="425">
                <a:moveTo>
                  <a:pt x="0" y="425"/>
                </a:moveTo>
                <a:lnTo>
                  <a:pt x="110" y="410"/>
                </a:lnTo>
                <a:lnTo>
                  <a:pt x="219" y="389"/>
                </a:lnTo>
                <a:lnTo>
                  <a:pt x="329" y="368"/>
                </a:lnTo>
                <a:lnTo>
                  <a:pt x="439" y="349"/>
                </a:lnTo>
                <a:lnTo>
                  <a:pt x="548" y="342"/>
                </a:lnTo>
                <a:lnTo>
                  <a:pt x="658" y="302"/>
                </a:lnTo>
                <a:lnTo>
                  <a:pt x="767" y="146"/>
                </a:lnTo>
                <a:lnTo>
                  <a:pt x="877" y="0"/>
                </a:lnTo>
              </a:path>
            </a:pathLst>
          </a:custGeom>
          <a:noFill/>
          <a:ln w="762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4" name="Line 64"/>
          <p:cNvSpPr>
            <a:spLocks noChangeShapeType="1"/>
          </p:cNvSpPr>
          <p:nvPr/>
        </p:nvSpPr>
        <p:spPr bwMode="auto">
          <a:xfrm>
            <a:off x="895350" y="5846763"/>
            <a:ext cx="317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5" name="Line 65"/>
          <p:cNvSpPr>
            <a:spLocks noChangeShapeType="1"/>
          </p:cNvSpPr>
          <p:nvPr/>
        </p:nvSpPr>
        <p:spPr bwMode="auto">
          <a:xfrm>
            <a:off x="866775" y="5846763"/>
            <a:ext cx="65088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6" name="Line 66"/>
          <p:cNvSpPr>
            <a:spLocks noChangeShapeType="1"/>
          </p:cNvSpPr>
          <p:nvPr/>
        </p:nvSpPr>
        <p:spPr bwMode="auto">
          <a:xfrm flipV="1">
            <a:off x="1900238" y="5683250"/>
            <a:ext cx="3175" cy="2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7" name="Line 67"/>
          <p:cNvSpPr>
            <a:spLocks noChangeShapeType="1"/>
          </p:cNvSpPr>
          <p:nvPr/>
        </p:nvSpPr>
        <p:spPr bwMode="auto">
          <a:xfrm>
            <a:off x="1871663" y="5683250"/>
            <a:ext cx="650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8" name="Line 68"/>
          <p:cNvSpPr>
            <a:spLocks noChangeShapeType="1"/>
          </p:cNvSpPr>
          <p:nvPr/>
        </p:nvSpPr>
        <p:spPr bwMode="auto">
          <a:xfrm flipV="1">
            <a:off x="2895600" y="5473700"/>
            <a:ext cx="3175" cy="44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9" name="Line 69"/>
          <p:cNvSpPr>
            <a:spLocks noChangeShapeType="1"/>
          </p:cNvSpPr>
          <p:nvPr/>
        </p:nvSpPr>
        <p:spPr bwMode="auto">
          <a:xfrm>
            <a:off x="2870200" y="5473700"/>
            <a:ext cx="619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0" name="Line 70"/>
          <p:cNvSpPr>
            <a:spLocks noChangeShapeType="1"/>
          </p:cNvSpPr>
          <p:nvPr/>
        </p:nvSpPr>
        <p:spPr bwMode="auto">
          <a:xfrm flipV="1">
            <a:off x="3900488" y="5280025"/>
            <a:ext cx="3175" cy="460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1" name="Line 71"/>
          <p:cNvSpPr>
            <a:spLocks noChangeShapeType="1"/>
          </p:cNvSpPr>
          <p:nvPr/>
        </p:nvSpPr>
        <p:spPr bwMode="auto">
          <a:xfrm>
            <a:off x="3875088" y="5280025"/>
            <a:ext cx="6191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2" name="Line 72"/>
          <p:cNvSpPr>
            <a:spLocks noChangeShapeType="1"/>
          </p:cNvSpPr>
          <p:nvPr/>
        </p:nvSpPr>
        <p:spPr bwMode="auto">
          <a:xfrm flipV="1">
            <a:off x="4905375" y="5097463"/>
            <a:ext cx="3175" cy="53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3" name="Line 73"/>
          <p:cNvSpPr>
            <a:spLocks noChangeShapeType="1"/>
          </p:cNvSpPr>
          <p:nvPr/>
        </p:nvSpPr>
        <p:spPr bwMode="auto">
          <a:xfrm>
            <a:off x="4879975" y="5097463"/>
            <a:ext cx="619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4" name="Line 74"/>
          <p:cNvSpPr>
            <a:spLocks noChangeShapeType="1"/>
          </p:cNvSpPr>
          <p:nvPr/>
        </p:nvSpPr>
        <p:spPr bwMode="auto">
          <a:xfrm flipV="1">
            <a:off x="5900738" y="5006975"/>
            <a:ext cx="3175" cy="809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5" name="Line 75"/>
          <p:cNvSpPr>
            <a:spLocks noChangeShapeType="1"/>
          </p:cNvSpPr>
          <p:nvPr/>
        </p:nvSpPr>
        <p:spPr bwMode="auto">
          <a:xfrm>
            <a:off x="5875338" y="5006975"/>
            <a:ext cx="635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6" name="Line 76"/>
          <p:cNvSpPr>
            <a:spLocks noChangeShapeType="1"/>
          </p:cNvSpPr>
          <p:nvPr/>
        </p:nvSpPr>
        <p:spPr bwMode="auto">
          <a:xfrm flipV="1">
            <a:off x="6905625" y="4641850"/>
            <a:ext cx="3175" cy="809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7" name="Line 77"/>
          <p:cNvSpPr>
            <a:spLocks noChangeShapeType="1"/>
          </p:cNvSpPr>
          <p:nvPr/>
        </p:nvSpPr>
        <p:spPr bwMode="auto">
          <a:xfrm>
            <a:off x="6880225" y="4641850"/>
            <a:ext cx="619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8" name="Line 78"/>
          <p:cNvSpPr>
            <a:spLocks noChangeShapeType="1"/>
          </p:cNvSpPr>
          <p:nvPr/>
        </p:nvSpPr>
        <p:spPr bwMode="auto">
          <a:xfrm flipV="1">
            <a:off x="7900988" y="3087688"/>
            <a:ext cx="3175" cy="2111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9" name="Line 79"/>
          <p:cNvSpPr>
            <a:spLocks noChangeShapeType="1"/>
          </p:cNvSpPr>
          <p:nvPr/>
        </p:nvSpPr>
        <p:spPr bwMode="auto">
          <a:xfrm>
            <a:off x="7875588" y="3087688"/>
            <a:ext cx="635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0" name="Line 80"/>
          <p:cNvSpPr>
            <a:spLocks noChangeShapeType="1"/>
          </p:cNvSpPr>
          <p:nvPr/>
        </p:nvSpPr>
        <p:spPr bwMode="auto">
          <a:xfrm flipV="1">
            <a:off x="8905875" y="1535113"/>
            <a:ext cx="3175" cy="4302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1" name="Line 81"/>
          <p:cNvSpPr>
            <a:spLocks noChangeShapeType="1"/>
          </p:cNvSpPr>
          <p:nvPr/>
        </p:nvSpPr>
        <p:spPr bwMode="auto">
          <a:xfrm>
            <a:off x="8880475" y="1535113"/>
            <a:ext cx="635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2" name="Line 82"/>
          <p:cNvSpPr>
            <a:spLocks noChangeShapeType="1"/>
          </p:cNvSpPr>
          <p:nvPr/>
        </p:nvSpPr>
        <p:spPr bwMode="auto">
          <a:xfrm>
            <a:off x="895350" y="5846763"/>
            <a:ext cx="317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3" name="Line 83"/>
          <p:cNvSpPr>
            <a:spLocks noChangeShapeType="1"/>
          </p:cNvSpPr>
          <p:nvPr/>
        </p:nvSpPr>
        <p:spPr bwMode="auto">
          <a:xfrm>
            <a:off x="866775" y="5846763"/>
            <a:ext cx="65088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4" name="Line 84"/>
          <p:cNvSpPr>
            <a:spLocks noChangeShapeType="1"/>
          </p:cNvSpPr>
          <p:nvPr/>
        </p:nvSpPr>
        <p:spPr bwMode="auto">
          <a:xfrm>
            <a:off x="1900238" y="5708650"/>
            <a:ext cx="3175" cy="28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5" name="Line 85"/>
          <p:cNvSpPr>
            <a:spLocks noChangeShapeType="1"/>
          </p:cNvSpPr>
          <p:nvPr/>
        </p:nvSpPr>
        <p:spPr bwMode="auto">
          <a:xfrm>
            <a:off x="1871663" y="5737225"/>
            <a:ext cx="6508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6" name="Line 86"/>
          <p:cNvSpPr>
            <a:spLocks noChangeShapeType="1"/>
          </p:cNvSpPr>
          <p:nvPr/>
        </p:nvSpPr>
        <p:spPr bwMode="auto">
          <a:xfrm>
            <a:off x="2895600" y="5518150"/>
            <a:ext cx="3175" cy="365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7" name="Line 87"/>
          <p:cNvSpPr>
            <a:spLocks noChangeShapeType="1"/>
          </p:cNvSpPr>
          <p:nvPr/>
        </p:nvSpPr>
        <p:spPr bwMode="auto">
          <a:xfrm>
            <a:off x="2870200" y="5554663"/>
            <a:ext cx="619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8" name="Line 88"/>
          <p:cNvSpPr>
            <a:spLocks noChangeShapeType="1"/>
          </p:cNvSpPr>
          <p:nvPr/>
        </p:nvSpPr>
        <p:spPr bwMode="auto">
          <a:xfrm>
            <a:off x="3900488" y="5326063"/>
            <a:ext cx="3175" cy="44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9" name="Line 89"/>
          <p:cNvSpPr>
            <a:spLocks noChangeShapeType="1"/>
          </p:cNvSpPr>
          <p:nvPr/>
        </p:nvSpPr>
        <p:spPr bwMode="auto">
          <a:xfrm>
            <a:off x="3875088" y="5370513"/>
            <a:ext cx="6191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0" name="Line 90"/>
          <p:cNvSpPr>
            <a:spLocks noChangeShapeType="1"/>
          </p:cNvSpPr>
          <p:nvPr/>
        </p:nvSpPr>
        <p:spPr bwMode="auto">
          <a:xfrm>
            <a:off x="4905375" y="5151438"/>
            <a:ext cx="3175" cy="555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1" name="Line 91"/>
          <p:cNvSpPr>
            <a:spLocks noChangeShapeType="1"/>
          </p:cNvSpPr>
          <p:nvPr/>
        </p:nvSpPr>
        <p:spPr bwMode="auto">
          <a:xfrm>
            <a:off x="4879975" y="5207000"/>
            <a:ext cx="619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2" name="Line 92"/>
          <p:cNvSpPr>
            <a:spLocks noChangeShapeType="1"/>
          </p:cNvSpPr>
          <p:nvPr/>
        </p:nvSpPr>
        <p:spPr bwMode="auto">
          <a:xfrm>
            <a:off x="5900738" y="5087938"/>
            <a:ext cx="3175" cy="82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3" name="Line 93"/>
          <p:cNvSpPr>
            <a:spLocks noChangeShapeType="1"/>
          </p:cNvSpPr>
          <p:nvPr/>
        </p:nvSpPr>
        <p:spPr bwMode="auto">
          <a:xfrm>
            <a:off x="5875338" y="5170488"/>
            <a:ext cx="635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4" name="Line 94"/>
          <p:cNvSpPr>
            <a:spLocks noChangeShapeType="1"/>
          </p:cNvSpPr>
          <p:nvPr/>
        </p:nvSpPr>
        <p:spPr bwMode="auto">
          <a:xfrm>
            <a:off x="6905625" y="4722813"/>
            <a:ext cx="3175" cy="904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5" name="Line 95"/>
          <p:cNvSpPr>
            <a:spLocks noChangeShapeType="1"/>
          </p:cNvSpPr>
          <p:nvPr/>
        </p:nvSpPr>
        <p:spPr bwMode="auto">
          <a:xfrm>
            <a:off x="6880225" y="4813300"/>
            <a:ext cx="619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6" name="Line 96"/>
          <p:cNvSpPr>
            <a:spLocks noChangeShapeType="1"/>
          </p:cNvSpPr>
          <p:nvPr/>
        </p:nvSpPr>
        <p:spPr bwMode="auto">
          <a:xfrm>
            <a:off x="7900988" y="3298825"/>
            <a:ext cx="3175" cy="209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7" name="Line 97"/>
          <p:cNvSpPr>
            <a:spLocks noChangeShapeType="1"/>
          </p:cNvSpPr>
          <p:nvPr/>
        </p:nvSpPr>
        <p:spPr bwMode="auto">
          <a:xfrm>
            <a:off x="7875588" y="3508375"/>
            <a:ext cx="635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8" name="Line 98"/>
          <p:cNvSpPr>
            <a:spLocks noChangeShapeType="1"/>
          </p:cNvSpPr>
          <p:nvPr/>
        </p:nvSpPr>
        <p:spPr bwMode="auto">
          <a:xfrm>
            <a:off x="8905875" y="1965325"/>
            <a:ext cx="3175" cy="419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9" name="Line 99"/>
          <p:cNvSpPr>
            <a:spLocks noChangeShapeType="1"/>
          </p:cNvSpPr>
          <p:nvPr/>
        </p:nvSpPr>
        <p:spPr bwMode="auto">
          <a:xfrm>
            <a:off x="8880475" y="2384425"/>
            <a:ext cx="635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0" name="Freeform 100"/>
          <p:cNvSpPr>
            <a:spLocks/>
          </p:cNvSpPr>
          <p:nvPr/>
        </p:nvSpPr>
        <p:spPr bwMode="auto">
          <a:xfrm>
            <a:off x="866775" y="5818188"/>
            <a:ext cx="55563" cy="55562"/>
          </a:xfrm>
          <a:custGeom>
            <a:avLst/>
            <a:gdLst>
              <a:gd name="T0" fmla="*/ 70031118 w 23"/>
              <a:gd name="T1" fmla="*/ 0 h 23"/>
              <a:gd name="T2" fmla="*/ 134228122 w 23"/>
              <a:gd name="T3" fmla="*/ 134223291 h 23"/>
              <a:gd name="T4" fmla="*/ 0 w 23"/>
              <a:gd name="T5" fmla="*/ 134223291 h 23"/>
              <a:gd name="T6" fmla="*/ 70031118 w 23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23"/>
              <a:gd name="T14" fmla="*/ 23 w 23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23">
                <a:moveTo>
                  <a:pt x="12" y="0"/>
                </a:moveTo>
                <a:lnTo>
                  <a:pt x="23" y="23"/>
                </a:lnTo>
                <a:lnTo>
                  <a:pt x="0" y="23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1" name="Freeform 101"/>
          <p:cNvSpPr>
            <a:spLocks/>
          </p:cNvSpPr>
          <p:nvPr/>
        </p:nvSpPr>
        <p:spPr bwMode="auto">
          <a:xfrm>
            <a:off x="1871663" y="5708650"/>
            <a:ext cx="55562" cy="55563"/>
          </a:xfrm>
          <a:custGeom>
            <a:avLst/>
            <a:gdLst>
              <a:gd name="T0" fmla="*/ 70029857 w 23"/>
              <a:gd name="T1" fmla="*/ 0 h 23"/>
              <a:gd name="T2" fmla="*/ 134223291 w 23"/>
              <a:gd name="T3" fmla="*/ 134228122 h 23"/>
              <a:gd name="T4" fmla="*/ 0 w 23"/>
              <a:gd name="T5" fmla="*/ 134228122 h 23"/>
              <a:gd name="T6" fmla="*/ 70029857 w 23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23"/>
              <a:gd name="T14" fmla="*/ 23 w 23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23">
                <a:moveTo>
                  <a:pt x="12" y="0"/>
                </a:moveTo>
                <a:lnTo>
                  <a:pt x="23" y="23"/>
                </a:lnTo>
                <a:lnTo>
                  <a:pt x="0" y="23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2" name="Freeform 102"/>
          <p:cNvSpPr>
            <a:spLocks/>
          </p:cNvSpPr>
          <p:nvPr/>
        </p:nvSpPr>
        <p:spPr bwMode="auto">
          <a:xfrm>
            <a:off x="2870200" y="5527675"/>
            <a:ext cx="53975" cy="55563"/>
          </a:xfrm>
          <a:custGeom>
            <a:avLst/>
            <a:gdLst>
              <a:gd name="T0" fmla="*/ 60578722 w 23"/>
              <a:gd name="T1" fmla="*/ 0 h 23"/>
              <a:gd name="T2" fmla="*/ 126665239 w 23"/>
              <a:gd name="T3" fmla="*/ 134228122 h 23"/>
              <a:gd name="T4" fmla="*/ 0 w 23"/>
              <a:gd name="T5" fmla="*/ 134228122 h 23"/>
              <a:gd name="T6" fmla="*/ 60578722 w 23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23"/>
              <a:gd name="T14" fmla="*/ 23 w 23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23">
                <a:moveTo>
                  <a:pt x="11" y="0"/>
                </a:moveTo>
                <a:lnTo>
                  <a:pt x="23" y="23"/>
                </a:lnTo>
                <a:lnTo>
                  <a:pt x="0" y="23"/>
                </a:lnTo>
                <a:lnTo>
                  <a:pt x="11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3" name="Freeform 103"/>
          <p:cNvSpPr>
            <a:spLocks/>
          </p:cNvSpPr>
          <p:nvPr/>
        </p:nvSpPr>
        <p:spPr bwMode="auto">
          <a:xfrm>
            <a:off x="3875088" y="5364163"/>
            <a:ext cx="53975" cy="53975"/>
          </a:xfrm>
          <a:custGeom>
            <a:avLst/>
            <a:gdLst>
              <a:gd name="T0" fmla="*/ 60578722 w 23"/>
              <a:gd name="T1" fmla="*/ 0 h 23"/>
              <a:gd name="T2" fmla="*/ 126665239 w 23"/>
              <a:gd name="T3" fmla="*/ 126665239 h 23"/>
              <a:gd name="T4" fmla="*/ 0 w 23"/>
              <a:gd name="T5" fmla="*/ 126665239 h 23"/>
              <a:gd name="T6" fmla="*/ 60578722 w 23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23"/>
              <a:gd name="T14" fmla="*/ 23 w 23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23">
                <a:moveTo>
                  <a:pt x="11" y="0"/>
                </a:moveTo>
                <a:lnTo>
                  <a:pt x="23" y="23"/>
                </a:lnTo>
                <a:lnTo>
                  <a:pt x="0" y="23"/>
                </a:lnTo>
                <a:lnTo>
                  <a:pt x="11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4" name="Freeform 104"/>
          <p:cNvSpPr>
            <a:spLocks/>
          </p:cNvSpPr>
          <p:nvPr/>
        </p:nvSpPr>
        <p:spPr bwMode="auto">
          <a:xfrm>
            <a:off x="4879975" y="5207000"/>
            <a:ext cx="53975" cy="53975"/>
          </a:xfrm>
          <a:custGeom>
            <a:avLst/>
            <a:gdLst>
              <a:gd name="T0" fmla="*/ 60578722 w 23"/>
              <a:gd name="T1" fmla="*/ 0 h 23"/>
              <a:gd name="T2" fmla="*/ 126665239 w 23"/>
              <a:gd name="T3" fmla="*/ 126665239 h 23"/>
              <a:gd name="T4" fmla="*/ 0 w 23"/>
              <a:gd name="T5" fmla="*/ 126665239 h 23"/>
              <a:gd name="T6" fmla="*/ 60578722 w 23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23"/>
              <a:gd name="T14" fmla="*/ 23 w 23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23">
                <a:moveTo>
                  <a:pt x="11" y="0"/>
                </a:moveTo>
                <a:lnTo>
                  <a:pt x="23" y="23"/>
                </a:lnTo>
                <a:lnTo>
                  <a:pt x="0" y="23"/>
                </a:lnTo>
                <a:lnTo>
                  <a:pt x="11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5" name="Freeform 105"/>
          <p:cNvSpPr>
            <a:spLocks/>
          </p:cNvSpPr>
          <p:nvPr/>
        </p:nvSpPr>
        <p:spPr bwMode="auto">
          <a:xfrm>
            <a:off x="5875338" y="4970463"/>
            <a:ext cx="53975" cy="55562"/>
          </a:xfrm>
          <a:custGeom>
            <a:avLst/>
            <a:gdLst>
              <a:gd name="T0" fmla="*/ 60578722 w 23"/>
              <a:gd name="T1" fmla="*/ 0 h 23"/>
              <a:gd name="T2" fmla="*/ 126665239 w 23"/>
              <a:gd name="T3" fmla="*/ 134223291 h 23"/>
              <a:gd name="T4" fmla="*/ 0 w 23"/>
              <a:gd name="T5" fmla="*/ 134223291 h 23"/>
              <a:gd name="T6" fmla="*/ 60578722 w 23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23"/>
              <a:gd name="T14" fmla="*/ 23 w 23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23">
                <a:moveTo>
                  <a:pt x="11" y="0"/>
                </a:moveTo>
                <a:lnTo>
                  <a:pt x="23" y="23"/>
                </a:lnTo>
                <a:lnTo>
                  <a:pt x="0" y="23"/>
                </a:lnTo>
                <a:lnTo>
                  <a:pt x="11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6" name="Freeform 106"/>
          <p:cNvSpPr>
            <a:spLocks/>
          </p:cNvSpPr>
          <p:nvPr/>
        </p:nvSpPr>
        <p:spPr bwMode="auto">
          <a:xfrm>
            <a:off x="6880225" y="4906963"/>
            <a:ext cx="53975" cy="53975"/>
          </a:xfrm>
          <a:custGeom>
            <a:avLst/>
            <a:gdLst>
              <a:gd name="T0" fmla="*/ 60578722 w 23"/>
              <a:gd name="T1" fmla="*/ 0 h 23"/>
              <a:gd name="T2" fmla="*/ 126665239 w 23"/>
              <a:gd name="T3" fmla="*/ 126665239 h 23"/>
              <a:gd name="T4" fmla="*/ 0 w 23"/>
              <a:gd name="T5" fmla="*/ 126665239 h 23"/>
              <a:gd name="T6" fmla="*/ 60578722 w 23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23"/>
              <a:gd name="T14" fmla="*/ 23 w 23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23">
                <a:moveTo>
                  <a:pt x="11" y="0"/>
                </a:moveTo>
                <a:lnTo>
                  <a:pt x="23" y="23"/>
                </a:lnTo>
                <a:lnTo>
                  <a:pt x="0" y="23"/>
                </a:lnTo>
                <a:lnTo>
                  <a:pt x="11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7" name="Freeform 107"/>
          <p:cNvSpPr>
            <a:spLocks/>
          </p:cNvSpPr>
          <p:nvPr/>
        </p:nvSpPr>
        <p:spPr bwMode="auto">
          <a:xfrm>
            <a:off x="7875588" y="4349750"/>
            <a:ext cx="53975" cy="53975"/>
          </a:xfrm>
          <a:custGeom>
            <a:avLst/>
            <a:gdLst>
              <a:gd name="T0" fmla="*/ 60578722 w 23"/>
              <a:gd name="T1" fmla="*/ 0 h 23"/>
              <a:gd name="T2" fmla="*/ 126665239 w 23"/>
              <a:gd name="T3" fmla="*/ 126665239 h 23"/>
              <a:gd name="T4" fmla="*/ 0 w 23"/>
              <a:gd name="T5" fmla="*/ 126665239 h 23"/>
              <a:gd name="T6" fmla="*/ 60578722 w 23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23"/>
              <a:gd name="T14" fmla="*/ 23 w 23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23">
                <a:moveTo>
                  <a:pt x="11" y="0"/>
                </a:moveTo>
                <a:lnTo>
                  <a:pt x="23" y="23"/>
                </a:lnTo>
                <a:lnTo>
                  <a:pt x="0" y="23"/>
                </a:lnTo>
                <a:lnTo>
                  <a:pt x="11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8" name="Freeform 108"/>
          <p:cNvSpPr>
            <a:spLocks/>
          </p:cNvSpPr>
          <p:nvPr/>
        </p:nvSpPr>
        <p:spPr bwMode="auto">
          <a:xfrm>
            <a:off x="8880475" y="3335338"/>
            <a:ext cx="53975" cy="53975"/>
          </a:xfrm>
          <a:custGeom>
            <a:avLst/>
            <a:gdLst>
              <a:gd name="T0" fmla="*/ 60578722 w 23"/>
              <a:gd name="T1" fmla="*/ 0 h 23"/>
              <a:gd name="T2" fmla="*/ 126665239 w 23"/>
              <a:gd name="T3" fmla="*/ 126665239 h 23"/>
              <a:gd name="T4" fmla="*/ 0 w 23"/>
              <a:gd name="T5" fmla="*/ 126665239 h 23"/>
              <a:gd name="T6" fmla="*/ 60578722 w 23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23"/>
              <a:gd name="T14" fmla="*/ 23 w 23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23">
                <a:moveTo>
                  <a:pt x="11" y="0"/>
                </a:moveTo>
                <a:lnTo>
                  <a:pt x="23" y="23"/>
                </a:lnTo>
                <a:lnTo>
                  <a:pt x="0" y="23"/>
                </a:lnTo>
                <a:lnTo>
                  <a:pt x="11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9" name="Oval 109"/>
          <p:cNvSpPr>
            <a:spLocks noChangeArrowheads="1"/>
          </p:cNvSpPr>
          <p:nvPr/>
        </p:nvSpPr>
        <p:spPr bwMode="auto">
          <a:xfrm>
            <a:off x="866775" y="5818188"/>
            <a:ext cx="47625" cy="47625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0" name="Oval 110"/>
          <p:cNvSpPr>
            <a:spLocks noChangeArrowheads="1"/>
          </p:cNvSpPr>
          <p:nvPr/>
        </p:nvSpPr>
        <p:spPr bwMode="auto">
          <a:xfrm>
            <a:off x="1871663" y="5683250"/>
            <a:ext cx="47625" cy="44450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1" name="Oval 111"/>
          <p:cNvSpPr>
            <a:spLocks noChangeArrowheads="1"/>
          </p:cNvSpPr>
          <p:nvPr/>
        </p:nvSpPr>
        <p:spPr bwMode="auto">
          <a:xfrm>
            <a:off x="2870200" y="5489575"/>
            <a:ext cx="44450" cy="460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2" name="Oval 112"/>
          <p:cNvSpPr>
            <a:spLocks noChangeArrowheads="1"/>
          </p:cNvSpPr>
          <p:nvPr/>
        </p:nvSpPr>
        <p:spPr bwMode="auto">
          <a:xfrm>
            <a:off x="3875088" y="5299075"/>
            <a:ext cx="44450" cy="460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3" name="Oval 113"/>
          <p:cNvSpPr>
            <a:spLocks noChangeArrowheads="1"/>
          </p:cNvSpPr>
          <p:nvPr/>
        </p:nvSpPr>
        <p:spPr bwMode="auto">
          <a:xfrm>
            <a:off x="4879975" y="5126038"/>
            <a:ext cx="44450" cy="44450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4" name="Oval 114"/>
          <p:cNvSpPr>
            <a:spLocks noChangeArrowheads="1"/>
          </p:cNvSpPr>
          <p:nvPr/>
        </p:nvSpPr>
        <p:spPr bwMode="auto">
          <a:xfrm>
            <a:off x="5875338" y="5060950"/>
            <a:ext cx="44450" cy="460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5" name="Oval 115"/>
          <p:cNvSpPr>
            <a:spLocks noChangeArrowheads="1"/>
          </p:cNvSpPr>
          <p:nvPr/>
        </p:nvSpPr>
        <p:spPr bwMode="auto">
          <a:xfrm>
            <a:off x="6880225" y="4697413"/>
            <a:ext cx="44450" cy="44450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6" name="Oval 116"/>
          <p:cNvSpPr>
            <a:spLocks noChangeArrowheads="1"/>
          </p:cNvSpPr>
          <p:nvPr/>
        </p:nvSpPr>
        <p:spPr bwMode="auto">
          <a:xfrm>
            <a:off x="7875588" y="3270250"/>
            <a:ext cx="44450" cy="460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7" name="Oval 117"/>
          <p:cNvSpPr>
            <a:spLocks noChangeArrowheads="1"/>
          </p:cNvSpPr>
          <p:nvPr/>
        </p:nvSpPr>
        <p:spPr bwMode="auto">
          <a:xfrm>
            <a:off x="8880475" y="1936750"/>
            <a:ext cx="44450" cy="460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8" name="Rectangle 118"/>
          <p:cNvSpPr>
            <a:spLocks noChangeArrowheads="1"/>
          </p:cNvSpPr>
          <p:nvPr/>
        </p:nvSpPr>
        <p:spPr bwMode="auto">
          <a:xfrm>
            <a:off x="666750" y="5754688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0</a:t>
            </a:r>
            <a:endParaRPr lang="en-US" sz="1600"/>
          </a:p>
        </p:txBody>
      </p:sp>
      <p:sp>
        <p:nvSpPr>
          <p:cNvPr id="29809" name="Rectangle 119"/>
          <p:cNvSpPr>
            <a:spLocks noChangeArrowheads="1"/>
          </p:cNvSpPr>
          <p:nvPr/>
        </p:nvSpPr>
        <p:spPr bwMode="auto">
          <a:xfrm>
            <a:off x="584200" y="48688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50</a:t>
            </a:r>
            <a:endParaRPr lang="en-US" sz="1600"/>
          </a:p>
        </p:txBody>
      </p:sp>
      <p:sp>
        <p:nvSpPr>
          <p:cNvPr id="29810" name="Rectangle 120"/>
          <p:cNvSpPr>
            <a:spLocks noChangeArrowheads="1"/>
          </p:cNvSpPr>
          <p:nvPr/>
        </p:nvSpPr>
        <p:spPr bwMode="auto">
          <a:xfrm>
            <a:off x="500063" y="3983038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100</a:t>
            </a:r>
            <a:endParaRPr lang="en-US" sz="1600"/>
          </a:p>
        </p:txBody>
      </p:sp>
      <p:sp>
        <p:nvSpPr>
          <p:cNvPr id="29811" name="Rectangle 121"/>
          <p:cNvSpPr>
            <a:spLocks noChangeArrowheads="1"/>
          </p:cNvSpPr>
          <p:nvPr/>
        </p:nvSpPr>
        <p:spPr bwMode="auto">
          <a:xfrm>
            <a:off x="500063" y="3103563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150</a:t>
            </a:r>
            <a:endParaRPr lang="en-US" sz="1600"/>
          </a:p>
        </p:txBody>
      </p:sp>
      <p:sp>
        <p:nvSpPr>
          <p:cNvPr id="29812" name="Rectangle 122"/>
          <p:cNvSpPr>
            <a:spLocks noChangeArrowheads="1"/>
          </p:cNvSpPr>
          <p:nvPr/>
        </p:nvSpPr>
        <p:spPr bwMode="auto">
          <a:xfrm>
            <a:off x="500063" y="2217738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200</a:t>
            </a:r>
            <a:endParaRPr lang="en-US" sz="1600"/>
          </a:p>
        </p:txBody>
      </p:sp>
      <p:sp>
        <p:nvSpPr>
          <p:cNvPr id="29813" name="Rectangle 123"/>
          <p:cNvSpPr>
            <a:spLocks noChangeArrowheads="1"/>
          </p:cNvSpPr>
          <p:nvPr/>
        </p:nvSpPr>
        <p:spPr bwMode="auto">
          <a:xfrm>
            <a:off x="500063" y="1331913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250</a:t>
            </a:r>
            <a:endParaRPr lang="en-US" sz="1600"/>
          </a:p>
        </p:txBody>
      </p:sp>
      <p:sp>
        <p:nvSpPr>
          <p:cNvPr id="29814" name="Rectangle 124"/>
          <p:cNvSpPr>
            <a:spLocks noChangeArrowheads="1"/>
          </p:cNvSpPr>
          <p:nvPr/>
        </p:nvSpPr>
        <p:spPr bwMode="auto">
          <a:xfrm>
            <a:off x="831850" y="5954713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0</a:t>
            </a:r>
            <a:endParaRPr lang="en-US" sz="1600"/>
          </a:p>
        </p:txBody>
      </p:sp>
      <p:sp>
        <p:nvSpPr>
          <p:cNvPr id="29815" name="Rectangle 125"/>
          <p:cNvSpPr>
            <a:spLocks noChangeArrowheads="1"/>
          </p:cNvSpPr>
          <p:nvPr/>
        </p:nvSpPr>
        <p:spPr bwMode="auto">
          <a:xfrm>
            <a:off x="1836738" y="5954713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2</a:t>
            </a:r>
            <a:endParaRPr lang="en-US" sz="1600"/>
          </a:p>
        </p:txBody>
      </p:sp>
      <p:sp>
        <p:nvSpPr>
          <p:cNvPr id="29816" name="Rectangle 126"/>
          <p:cNvSpPr>
            <a:spLocks noChangeArrowheads="1"/>
          </p:cNvSpPr>
          <p:nvPr/>
        </p:nvSpPr>
        <p:spPr bwMode="auto">
          <a:xfrm>
            <a:off x="2832100" y="5954713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4</a:t>
            </a:r>
            <a:endParaRPr lang="en-US" sz="1600"/>
          </a:p>
        </p:txBody>
      </p:sp>
      <p:sp>
        <p:nvSpPr>
          <p:cNvPr id="29817" name="Rectangle 127"/>
          <p:cNvSpPr>
            <a:spLocks noChangeArrowheads="1"/>
          </p:cNvSpPr>
          <p:nvPr/>
        </p:nvSpPr>
        <p:spPr bwMode="auto">
          <a:xfrm>
            <a:off x="3836988" y="5954713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6</a:t>
            </a:r>
            <a:endParaRPr lang="en-US" sz="1600"/>
          </a:p>
        </p:txBody>
      </p:sp>
      <p:sp>
        <p:nvSpPr>
          <p:cNvPr id="29818" name="Rectangle 128"/>
          <p:cNvSpPr>
            <a:spLocks noChangeArrowheads="1"/>
          </p:cNvSpPr>
          <p:nvPr/>
        </p:nvSpPr>
        <p:spPr bwMode="auto">
          <a:xfrm>
            <a:off x="4841875" y="5954713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8</a:t>
            </a:r>
            <a:endParaRPr lang="en-US" sz="1600"/>
          </a:p>
        </p:txBody>
      </p:sp>
      <p:sp>
        <p:nvSpPr>
          <p:cNvPr id="29819" name="Rectangle 129"/>
          <p:cNvSpPr>
            <a:spLocks noChangeArrowheads="1"/>
          </p:cNvSpPr>
          <p:nvPr/>
        </p:nvSpPr>
        <p:spPr bwMode="auto">
          <a:xfrm>
            <a:off x="5791200" y="595471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10</a:t>
            </a:r>
            <a:endParaRPr lang="en-US" sz="1600"/>
          </a:p>
        </p:txBody>
      </p:sp>
      <p:sp>
        <p:nvSpPr>
          <p:cNvPr id="29820" name="Rectangle 130"/>
          <p:cNvSpPr>
            <a:spLocks noChangeArrowheads="1"/>
          </p:cNvSpPr>
          <p:nvPr/>
        </p:nvSpPr>
        <p:spPr bwMode="auto">
          <a:xfrm>
            <a:off x="6796088" y="595471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12</a:t>
            </a:r>
            <a:endParaRPr lang="en-US" sz="1600"/>
          </a:p>
        </p:txBody>
      </p:sp>
      <p:sp>
        <p:nvSpPr>
          <p:cNvPr id="29821" name="Rectangle 131"/>
          <p:cNvSpPr>
            <a:spLocks noChangeArrowheads="1"/>
          </p:cNvSpPr>
          <p:nvPr/>
        </p:nvSpPr>
        <p:spPr bwMode="auto">
          <a:xfrm>
            <a:off x="7791450" y="595471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14</a:t>
            </a:r>
            <a:endParaRPr lang="en-US" sz="1600"/>
          </a:p>
        </p:txBody>
      </p:sp>
      <p:sp>
        <p:nvSpPr>
          <p:cNvPr id="29822" name="Rectangle 132"/>
          <p:cNvSpPr>
            <a:spLocks noChangeArrowheads="1"/>
          </p:cNvSpPr>
          <p:nvPr/>
        </p:nvSpPr>
        <p:spPr bwMode="auto">
          <a:xfrm>
            <a:off x="8796338" y="595471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16</a:t>
            </a:r>
            <a:endParaRPr lang="en-US" sz="1600"/>
          </a:p>
        </p:txBody>
      </p:sp>
      <p:sp>
        <p:nvSpPr>
          <p:cNvPr id="29823" name="Rectangle 133"/>
          <p:cNvSpPr>
            <a:spLocks noChangeArrowheads="1"/>
          </p:cNvSpPr>
          <p:nvPr/>
        </p:nvSpPr>
        <p:spPr bwMode="auto">
          <a:xfrm rot="-5400000">
            <a:off x="-952500" y="3471863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Total Aphids / Plant</a:t>
            </a:r>
            <a:endParaRPr lang="en-US" sz="2000"/>
          </a:p>
        </p:txBody>
      </p:sp>
      <p:sp>
        <p:nvSpPr>
          <p:cNvPr id="29824" name="Text Box 134"/>
          <p:cNvSpPr txBox="1">
            <a:spLocks noChangeArrowheads="1"/>
          </p:cNvSpPr>
          <p:nvPr/>
        </p:nvSpPr>
        <p:spPr bwMode="auto">
          <a:xfrm>
            <a:off x="4433888" y="6292850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Days</a:t>
            </a:r>
          </a:p>
        </p:txBody>
      </p:sp>
      <p:sp>
        <p:nvSpPr>
          <p:cNvPr id="129" name="Down Arrow 128"/>
          <p:cNvSpPr/>
          <p:nvPr/>
        </p:nvSpPr>
        <p:spPr bwMode="auto">
          <a:xfrm>
            <a:off x="2091447" y="3122593"/>
            <a:ext cx="671208" cy="2173305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Down Arrow 129"/>
          <p:cNvSpPr/>
          <p:nvPr/>
        </p:nvSpPr>
        <p:spPr bwMode="auto">
          <a:xfrm>
            <a:off x="3557127" y="2905329"/>
            <a:ext cx="671208" cy="2173305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Down Arrow 130"/>
          <p:cNvSpPr/>
          <p:nvPr/>
        </p:nvSpPr>
        <p:spPr bwMode="auto">
          <a:xfrm>
            <a:off x="5009981" y="2650629"/>
            <a:ext cx="671208" cy="2173305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5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038600"/>
            <a:ext cx="186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organization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 rot="19277451">
            <a:off x="583292" y="4395383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"/>
                <a:cs typeface="Arial"/>
              </a:rPr>
              <a:t>space</a:t>
            </a:r>
            <a:endParaRPr lang="en-US" dirty="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1030754" y="2931650"/>
            <a:ext cx="83409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52600" y="4572000"/>
            <a:ext cx="2438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85800" y="4572000"/>
            <a:ext cx="106680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752600" y="1676400"/>
            <a:ext cx="0" cy="2895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752600" y="1676400"/>
            <a:ext cx="2438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191000" y="16764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685800" y="25908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3352800" y="25908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685800" y="25908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85800" y="54864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685800" y="1676400"/>
            <a:ext cx="10668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352800" y="1676400"/>
            <a:ext cx="8382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3352800" y="4572000"/>
            <a:ext cx="8382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4495800" y="16764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Project 3.</a:t>
            </a:r>
            <a:r>
              <a:rPr lang="en-US" dirty="0" smtClean="0">
                <a:latin typeface="Arial"/>
                <a:cs typeface="Arial"/>
              </a:rPr>
              <a:t> Effect of temperature on aphid populations and control by their natural enemies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Long-term field surveys</a:t>
            </a:r>
          </a:p>
        </p:txBody>
      </p:sp>
      <p:sp>
        <p:nvSpPr>
          <p:cNvPr id="20" name="5-Point Star 19"/>
          <p:cNvSpPr/>
          <p:nvPr/>
        </p:nvSpPr>
        <p:spPr bwMode="auto">
          <a:xfrm>
            <a:off x="1600200" y="4038600"/>
            <a:ext cx="457200" cy="457200"/>
          </a:xfrm>
          <a:prstGeom prst="star5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828800" y="44196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5-Point Star 23"/>
          <p:cNvSpPr/>
          <p:nvPr/>
        </p:nvSpPr>
        <p:spPr bwMode="auto">
          <a:xfrm>
            <a:off x="1600200" y="1828800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1828800" y="2133600"/>
            <a:ext cx="0" cy="251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1828800" y="2362200"/>
            <a:ext cx="0" cy="1524000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162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8200" y="76200"/>
            <a:ext cx="7391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Field survey of pea aphids (5-10 fields/year)</a:t>
            </a:r>
          </a:p>
          <a:p>
            <a:pPr algn="ctr"/>
            <a:endParaRPr lang="en-US" sz="2800" dirty="0" smtClean="0">
              <a:latin typeface="Arial"/>
              <a:cs typeface="Arial"/>
            </a:endParaRPr>
          </a:p>
          <a:p>
            <a:pPr algn="ctr"/>
            <a:r>
              <a:rPr lang="en-US" sz="2000" dirty="0" smtClean="0">
                <a:latin typeface="Arial"/>
                <a:cs typeface="Arial"/>
              </a:rPr>
              <a:t>Log aphid density, </a:t>
            </a:r>
            <a:r>
              <a:rPr lang="en-US" sz="2000" dirty="0" smtClean="0">
                <a:solidFill>
                  <a:srgbClr val="009900"/>
                </a:solidFill>
                <a:latin typeface="Arial"/>
                <a:cs typeface="Arial"/>
              </a:rPr>
              <a:t>mean daily temperatures</a:t>
            </a:r>
            <a:r>
              <a:rPr lang="en-US" sz="2000" dirty="0" smtClean="0">
                <a:latin typeface="Arial"/>
                <a:cs typeface="Arial"/>
              </a:rPr>
              <a:t>, </a:t>
            </a:r>
          </a:p>
          <a:p>
            <a:pPr algn="ctr"/>
            <a:r>
              <a:rPr lang="en-US" sz="2000" dirty="0" smtClean="0">
                <a:latin typeface="Arial"/>
                <a:cs typeface="Arial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heat shocks (daily max &gt;30°C)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" name="Picture 1" descr="shocks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2"/>
          <a:stretch/>
        </p:blipFill>
        <p:spPr>
          <a:xfrm>
            <a:off x="152400" y="1595429"/>
            <a:ext cx="8839200" cy="52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8200" y="228600"/>
            <a:ext cx="7391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Log aphid density, </a:t>
            </a:r>
            <a:r>
              <a:rPr lang="en-US" sz="2800" dirty="0" smtClean="0">
                <a:solidFill>
                  <a:srgbClr val="009900"/>
                </a:solidFill>
                <a:latin typeface="Arial"/>
                <a:cs typeface="Arial"/>
              </a:rPr>
              <a:t>mean daily temperatures</a:t>
            </a:r>
            <a:r>
              <a:rPr lang="en-US" sz="2800" dirty="0" smtClean="0">
                <a:latin typeface="Arial"/>
                <a:cs typeface="Arial"/>
              </a:rPr>
              <a:t>, and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heat shocks (&gt;30°C)</a:t>
            </a:r>
            <a:endParaRPr lang="en-US"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4953000"/>
            <a:ext cx="40386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i="1" dirty="0" smtClean="0"/>
              <a:t>r</a:t>
            </a:r>
            <a:r>
              <a:rPr lang="cs-CZ" baseline="-25000" dirty="0" smtClean="0"/>
              <a:t>1</a:t>
            </a:r>
            <a:r>
              <a:rPr lang="cs-CZ" dirty="0" smtClean="0"/>
              <a:t>  = 0.0012 (P = 0.35)</a:t>
            </a:r>
          </a:p>
          <a:p>
            <a:pPr>
              <a:lnSpc>
                <a:spcPct val="120000"/>
              </a:lnSpc>
            </a:pPr>
            <a:r>
              <a:rPr lang="cs-CZ" i="1" dirty="0" smtClean="0">
                <a:solidFill>
                  <a:srgbClr val="FF0000"/>
                </a:solidFill>
              </a:rPr>
              <a:t>r</a:t>
            </a:r>
            <a:r>
              <a:rPr lang="cs-CZ" baseline="-25000" dirty="0" smtClean="0">
                <a:solidFill>
                  <a:srgbClr val="FF0000"/>
                </a:solidFill>
              </a:rPr>
              <a:t>2</a:t>
            </a:r>
            <a:r>
              <a:rPr lang="cs-CZ" dirty="0" smtClean="0">
                <a:solidFill>
                  <a:srgbClr val="FF0000"/>
                </a:solidFill>
              </a:rPr>
              <a:t>  </a:t>
            </a:r>
            <a:r>
              <a:rPr lang="cs-CZ" dirty="0">
                <a:solidFill>
                  <a:srgbClr val="FF0000"/>
                </a:solidFill>
              </a:rPr>
              <a:t>= -0.039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(P </a:t>
            </a:r>
            <a:r>
              <a:rPr lang="cs-CZ" dirty="0" smtClean="0">
                <a:solidFill>
                  <a:srgbClr val="FF0000"/>
                </a:solidFill>
              </a:rPr>
              <a:t>&lt; 0.0001)</a:t>
            </a:r>
            <a:endParaRPr lang="cs-CZ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i="1" dirty="0" smtClean="0"/>
              <a:t>k</a:t>
            </a:r>
            <a:r>
              <a:rPr lang="cs-CZ" dirty="0" smtClean="0"/>
              <a:t>  </a:t>
            </a:r>
            <a:r>
              <a:rPr lang="cs-CZ" dirty="0"/>
              <a:t>= </a:t>
            </a:r>
            <a:r>
              <a:rPr lang="cs-CZ" dirty="0" smtClean="0"/>
              <a:t>0.56 </a:t>
            </a:r>
            <a:r>
              <a:rPr lang="cs-CZ" dirty="0"/>
              <a:t>(P &lt; 0.0001</a:t>
            </a:r>
            <a:r>
              <a:rPr lang="cs-CZ" dirty="0" smtClean="0"/>
              <a:t>)</a:t>
            </a:r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378668"/>
              </p:ext>
            </p:extLst>
          </p:nvPr>
        </p:nvGraphicFramePr>
        <p:xfrm>
          <a:off x="228600" y="1524000"/>
          <a:ext cx="871220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9" name="Equation" r:id="rId4" imgW="4114800" imgH="1104900" progId="Equation.3">
                  <p:embed/>
                </p:oleObj>
              </mc:Choice>
              <mc:Fallback>
                <p:oleObj name="Equation" r:id="rId4" imgW="4114800" imgH="1104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524000"/>
                        <a:ext cx="8712200" cy="233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5943600" y="3276600"/>
            <a:ext cx="3048000" cy="6096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4038600"/>
            <a:ext cx="289560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occurrence of &gt;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30°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C events 5-10 days before </a:t>
            </a:r>
            <a:r>
              <a:rPr lang="en-US" sz="2000" i="1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676400" y="1600200"/>
            <a:ext cx="304800" cy="609600"/>
          </a:xfrm>
          <a:prstGeom prst="roundRect">
            <a:avLst/>
          </a:prstGeom>
          <a:noFill/>
          <a:ln>
            <a:solidFill>
              <a:srgbClr val="3366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2286000"/>
            <a:ext cx="18288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time between samples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24400" y="1600200"/>
            <a:ext cx="2667000" cy="609600"/>
          </a:xfrm>
          <a:prstGeom prst="roundRect">
            <a:avLst/>
          </a:prstGeom>
          <a:noFill/>
          <a:ln>
            <a:solidFill>
              <a:srgbClr val="3366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800" y="2286000"/>
            <a:ext cx="243840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carrying capacity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752600" y="3200400"/>
            <a:ext cx="381000" cy="609600"/>
          </a:xfrm>
          <a:prstGeom prst="roundRect">
            <a:avLst/>
          </a:prstGeom>
          <a:noFill/>
          <a:ln>
            <a:solidFill>
              <a:srgbClr val="3366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3810000"/>
            <a:ext cx="20574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population growth rate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5105400"/>
            <a:ext cx="3048000" cy="1569660"/>
          </a:xfrm>
          <a:prstGeom prst="rect">
            <a:avLst/>
          </a:prstGeom>
          <a:noFill/>
          <a:ln w="635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Shocks are only significant when included with the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5-10 day delay</a:t>
            </a:r>
            <a:endParaRPr lang="en-US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352800" y="1600200"/>
            <a:ext cx="304800" cy="609600"/>
          </a:xfrm>
          <a:prstGeom prst="roundRect">
            <a:avLst/>
          </a:prstGeom>
          <a:noFill/>
          <a:ln>
            <a:solidFill>
              <a:srgbClr val="3366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9400" y="2286000"/>
            <a:ext cx="15240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time of first sample</a:t>
            </a:r>
            <a:endParaRPr lang="en-US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038600"/>
            <a:ext cx="186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organization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 rot="19277451">
            <a:off x="583292" y="4395383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"/>
                <a:cs typeface="Arial"/>
              </a:rPr>
              <a:t>space</a:t>
            </a:r>
            <a:endParaRPr lang="en-US" dirty="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1030754" y="2931650"/>
            <a:ext cx="83409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52600" y="4572000"/>
            <a:ext cx="2438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85800" y="4572000"/>
            <a:ext cx="106680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752600" y="1676400"/>
            <a:ext cx="0" cy="2895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752600" y="1676400"/>
            <a:ext cx="2438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191000" y="16764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685800" y="25908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3352800" y="25908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685800" y="25908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85800" y="54864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685800" y="1676400"/>
            <a:ext cx="10668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352800" y="1676400"/>
            <a:ext cx="8382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3352800" y="4572000"/>
            <a:ext cx="8382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5-Point Star 19"/>
          <p:cNvSpPr/>
          <p:nvPr/>
        </p:nvSpPr>
        <p:spPr bwMode="auto">
          <a:xfrm>
            <a:off x="1600200" y="4038600"/>
            <a:ext cx="457200" cy="457200"/>
          </a:xfrm>
          <a:prstGeom prst="star5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828800" y="44196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5-Point Star 23"/>
          <p:cNvSpPr/>
          <p:nvPr/>
        </p:nvSpPr>
        <p:spPr bwMode="auto">
          <a:xfrm>
            <a:off x="1600200" y="1828800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1828800" y="2133600"/>
            <a:ext cx="0" cy="251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5-Point Star 29"/>
          <p:cNvSpPr/>
          <p:nvPr/>
        </p:nvSpPr>
        <p:spPr bwMode="auto">
          <a:xfrm>
            <a:off x="3657600" y="1828800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3886200" y="2133600"/>
            <a:ext cx="0" cy="251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1828800" y="2362200"/>
            <a:ext cx="0" cy="1524000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057400" y="2133600"/>
            <a:ext cx="1447800" cy="0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4495800" y="167640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Project 3.</a:t>
            </a:r>
            <a:r>
              <a:rPr lang="en-US" dirty="0" smtClean="0">
                <a:latin typeface="Arial"/>
                <a:cs typeface="Arial"/>
              </a:rPr>
              <a:t> Effect of temperature on aphid populations and control by their natural enemies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Long-term field surveys</a:t>
            </a:r>
          </a:p>
          <a:p>
            <a:endParaRPr lang="en-US" dirty="0">
              <a:solidFill>
                <a:srgbClr val="FF66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Parasitoids and predators</a:t>
            </a:r>
          </a:p>
        </p:txBody>
      </p:sp>
    </p:spTree>
    <p:extLst>
      <p:ext uri="{BB962C8B-B14F-4D97-AF65-F5344CB8AC3E}">
        <p14:creationId xmlns:p14="http://schemas.microsoft.com/office/powerpoint/2010/main" val="8626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228600"/>
            <a:ext cx="6629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Do 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predators</a:t>
            </a:r>
            <a:r>
              <a:rPr lang="en-US" sz="2800" dirty="0" smtClean="0">
                <a:latin typeface="Arial"/>
                <a:cs typeface="Arial"/>
              </a:rPr>
              <a:t> and </a:t>
            </a:r>
            <a:r>
              <a:rPr lang="en-US" sz="2800" dirty="0" smtClean="0">
                <a:solidFill>
                  <a:srgbClr val="00B000"/>
                </a:solidFill>
                <a:latin typeface="Arial"/>
                <a:cs typeface="Arial"/>
              </a:rPr>
              <a:t>parasitoids</a:t>
            </a:r>
            <a:r>
              <a:rPr lang="en-US" sz="2800" dirty="0" smtClean="0">
                <a:latin typeface="Arial"/>
                <a:cs typeface="Arial"/>
              </a:rPr>
              <a:t> affect</a:t>
            </a: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how aphids  respond to shocks?</a:t>
            </a: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(in progress)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 descr="predAndparasitoid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038600"/>
            <a:ext cx="186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organization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 rot="19277451">
            <a:off x="583292" y="4395383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"/>
                <a:cs typeface="Arial"/>
              </a:rPr>
              <a:t>space</a:t>
            </a:r>
            <a:endParaRPr lang="en-US" dirty="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1068853" y="2969748"/>
            <a:ext cx="75789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52600" y="4572000"/>
            <a:ext cx="2438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85800" y="4572000"/>
            <a:ext cx="106680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752600" y="1676400"/>
            <a:ext cx="0" cy="2895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752600" y="1676400"/>
            <a:ext cx="2438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191000" y="16764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685800" y="25908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3352800" y="25908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685800" y="25908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85800" y="54864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685800" y="1676400"/>
            <a:ext cx="10668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352800" y="1676400"/>
            <a:ext cx="8382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3352800" y="4572000"/>
            <a:ext cx="8382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5-Point Star 19"/>
          <p:cNvSpPr/>
          <p:nvPr/>
        </p:nvSpPr>
        <p:spPr bwMode="auto">
          <a:xfrm>
            <a:off x="1600200" y="4038600"/>
            <a:ext cx="457200" cy="457200"/>
          </a:xfrm>
          <a:prstGeom prst="star5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828800" y="44196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5-Point Star 23"/>
          <p:cNvSpPr/>
          <p:nvPr/>
        </p:nvSpPr>
        <p:spPr bwMode="auto">
          <a:xfrm>
            <a:off x="1600200" y="1828800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1828800" y="2133600"/>
            <a:ext cx="0" cy="251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5-Point Star 29"/>
          <p:cNvSpPr/>
          <p:nvPr/>
        </p:nvSpPr>
        <p:spPr bwMode="auto">
          <a:xfrm>
            <a:off x="3657600" y="1828800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3886200" y="2133600"/>
            <a:ext cx="0" cy="251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5-Point Star 34"/>
          <p:cNvSpPr/>
          <p:nvPr/>
        </p:nvSpPr>
        <p:spPr bwMode="auto">
          <a:xfrm>
            <a:off x="3048000" y="2590800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3276600" y="2895600"/>
            <a:ext cx="0" cy="251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1828800" y="2362200"/>
            <a:ext cx="0" cy="1524000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057400" y="2133600"/>
            <a:ext cx="1447800" cy="0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0" idx="2"/>
          </p:cNvCxnSpPr>
          <p:nvPr/>
        </p:nvCxnSpPr>
        <p:spPr bwMode="auto">
          <a:xfrm flipH="1">
            <a:off x="3352800" y="2285999"/>
            <a:ext cx="392118" cy="457201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4495800" y="167640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Project 3.</a:t>
            </a:r>
            <a:r>
              <a:rPr lang="en-US" dirty="0" smtClean="0">
                <a:latin typeface="Arial"/>
                <a:cs typeface="Arial"/>
              </a:rPr>
              <a:t> Effect of temperature on aphid populations and control by their natural enemies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Long-term field surveys</a:t>
            </a:r>
          </a:p>
          <a:p>
            <a:endParaRPr lang="en-US" dirty="0">
              <a:solidFill>
                <a:srgbClr val="FF66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Parasitoids and predators</a:t>
            </a:r>
          </a:p>
          <a:p>
            <a:endParaRPr lang="en-US" dirty="0">
              <a:solidFill>
                <a:srgbClr val="FF66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MODIS remote sensing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3400" y="5791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900"/>
                </a:solidFill>
                <a:latin typeface="Arial"/>
                <a:cs typeface="Arial"/>
              </a:rPr>
              <a:t>Extrapolate from small-scale spatial processes to the broad scale</a:t>
            </a:r>
            <a:endParaRPr lang="en-US" dirty="0" smtClean="0">
              <a:solidFill>
                <a:srgbClr val="0099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4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33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Matters of Scale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676400" y="2060228"/>
            <a:ext cx="5562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733800" y="1526828"/>
            <a:ext cx="186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organization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55428"/>
            <a:ext cx="102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genes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50" y="1143000"/>
            <a:ext cx="1428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56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T-2003-6-2-above30_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239000" cy="5593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0"/>
            <a:ext cx="57680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MODIS Land Surface </a:t>
            </a:r>
            <a:r>
              <a:rPr lang="en-US" sz="2800" dirty="0" smtClean="0">
                <a:solidFill>
                  <a:schemeClr val="bg1"/>
                </a:solidFill>
              </a:rPr>
              <a:t>Temperature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pink </a:t>
            </a:r>
            <a:r>
              <a:rPr lang="en-US" dirty="0">
                <a:solidFill>
                  <a:schemeClr val="bg1"/>
                </a:solidFill>
              </a:rPr>
              <a:t>= 30°C occurred in 8-day window</a:t>
            </a:r>
          </a:p>
          <a:p>
            <a:r>
              <a:rPr lang="en-US" dirty="0">
                <a:solidFill>
                  <a:schemeClr val="bg1"/>
                </a:solidFill>
              </a:rPr>
              <a:t>redder = higher maximum daily temperatures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LST-2003-6-2-above30_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28" name="Picture 27" descr="LST-2003-6-10-above30_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29" name="Picture 28" descr="LST-2003-6-18-above30_ma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" y="0"/>
            <a:ext cx="8875059" cy="6858000"/>
          </a:xfrm>
          <a:prstGeom prst="rect">
            <a:avLst/>
          </a:prstGeom>
        </p:spPr>
      </p:pic>
      <p:pic>
        <p:nvPicPr>
          <p:cNvPr id="30" name="Picture 29" descr="LST-2003-6-26-above30_map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31" name="Picture 30" descr="LST-2003-7-4-above30_map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32" name="Picture 31" descr="LST-2003-7-12-above30_map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33" name="Picture 32" descr="LST-2003-7-20-above30_map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34" name="Picture 33" descr="LST-2003-7-28-above30_map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35" name="Picture 34" descr="LST-2003-8-5-above30_map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36" name="Picture 35" descr="LST-2003-8-13-above30_map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37" name="Picture 36" descr="LST-2003-8-21-above30_map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38" name="Picture 37" descr="LST-2003-8-29-above30_map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39" name="Picture 38" descr="LST-2003-9-6-above30_map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40" name="Picture 39" descr="LST-2003-9-14-above30_map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41" name="Picture 40" descr="LST-2003-9-22-above30_map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42" name="Picture 41" descr="LST-2004-6-2-above30_map.g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43" name="Picture 42" descr="LST-2004-6-10-above30_map.gi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44" name="Picture 43" descr="LST-2004-6-18-above30_map.gi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45" name="Picture 44" descr="LST-2004-6-26-above30_map.gi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46" name="Picture 45" descr="LST-2004-7-4-above30_map.gi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48" name="Picture 47" descr="LST-2004-7-12-above30_map.gi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49" name="Picture 48" descr="LST-2004-7-20-above30_map.gi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50" name="Picture 49" descr="LST-2004-7-28-above30_map.gif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51" name="Picture 50" descr="LST-2004-8-5-above30_map.gif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52" name="Picture 51" descr="LST-2004-8-13-above30_map.gif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53" name="Picture 52" descr="LST-2004-8-21-above30_map.gif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54" name="Picture 53" descr="LST-2004-8-29-above30_map.gif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55" name="Picture 54" descr="LST-2004-9-6-above30_map.gif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56" name="Picture 55" descr="LST-2004-9-14-above30_map.gif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57" name="Picture 56" descr="LST-2004-9-22-above30_map.gif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3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038600"/>
            <a:ext cx="186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organization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 rot="19277451">
            <a:off x="583292" y="4395383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"/>
                <a:cs typeface="Arial"/>
              </a:rPr>
              <a:t>space</a:t>
            </a:r>
            <a:endParaRPr lang="en-US" dirty="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992654" y="2893550"/>
            <a:ext cx="91029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52600" y="4572000"/>
            <a:ext cx="2438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85800" y="4572000"/>
            <a:ext cx="106680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752600" y="1676400"/>
            <a:ext cx="0" cy="2895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752600" y="1676400"/>
            <a:ext cx="2438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191000" y="16764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685800" y="25908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3352800" y="25908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685800" y="25908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85800" y="54864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685800" y="1676400"/>
            <a:ext cx="10668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352800" y="1676400"/>
            <a:ext cx="8382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3352800" y="4572000"/>
            <a:ext cx="8382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5-Point Star 19"/>
          <p:cNvSpPr/>
          <p:nvPr/>
        </p:nvSpPr>
        <p:spPr bwMode="auto">
          <a:xfrm>
            <a:off x="1600200" y="4038600"/>
            <a:ext cx="457200" cy="457200"/>
          </a:xfrm>
          <a:prstGeom prst="star5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828800" y="44196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4495800" y="1676400"/>
            <a:ext cx="4572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Project 3.</a:t>
            </a:r>
            <a:r>
              <a:rPr lang="en-US" dirty="0" smtClean="0">
                <a:latin typeface="Arial"/>
                <a:cs typeface="Arial"/>
              </a:rPr>
              <a:t> Effect of snow cover on aphid populations and control by their natural enemies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9900"/>
                </a:solidFill>
                <a:latin typeface="Arial"/>
                <a:cs typeface="Arial"/>
              </a:rPr>
              <a:t>Repeat the procedure for over-wintering processes</a:t>
            </a:r>
          </a:p>
          <a:p>
            <a:endParaRPr lang="en-US" dirty="0">
              <a:solidFill>
                <a:srgbClr val="0099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9900"/>
                </a:solidFill>
                <a:latin typeface="Arial"/>
                <a:cs typeface="Arial"/>
              </a:rPr>
              <a:t>Over-wintering is very rarely investigated for insects</a:t>
            </a:r>
          </a:p>
          <a:p>
            <a:endParaRPr lang="en-US" dirty="0">
              <a:solidFill>
                <a:srgbClr val="FF6600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1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 bwMode="auto">
          <a:xfrm>
            <a:off x="1447800" y="2133600"/>
            <a:ext cx="2971800" cy="3200400"/>
          </a:xfrm>
          <a:prstGeom prst="cube">
            <a:avLst>
              <a:gd name="adj" fmla="val 20392"/>
            </a:avLst>
          </a:prstGeom>
          <a:solidFill>
            <a:srgbClr val="FF6600">
              <a:alpha val="69000"/>
            </a:srgb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33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Project components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114800"/>
            <a:ext cx="186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organization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 rot="19277451">
            <a:off x="1116692" y="4471583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"/>
                <a:cs typeface="Arial"/>
              </a:rPr>
              <a:t>space</a:t>
            </a:r>
            <a:endParaRPr lang="en-US" dirty="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1564154" y="3007850"/>
            <a:ext cx="83409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286000" y="4648200"/>
            <a:ext cx="2438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219200" y="4648200"/>
            <a:ext cx="106680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2286000" y="1752600"/>
            <a:ext cx="0" cy="2895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286000" y="1752600"/>
            <a:ext cx="2438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724400" y="17526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1219200" y="26670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3886200" y="26670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1219200" y="2667000"/>
            <a:ext cx="0" cy="2895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1219200" y="55626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1219200" y="1752600"/>
            <a:ext cx="10668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886200" y="1752600"/>
            <a:ext cx="8382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3886200" y="4648200"/>
            <a:ext cx="8382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5029200" y="1295400"/>
            <a:ext cx="388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1. </a:t>
            </a:r>
            <a:r>
              <a:rPr lang="en-US" dirty="0" smtClean="0">
                <a:latin typeface="Arial"/>
                <a:cs typeface="Arial"/>
              </a:rPr>
              <a:t>Rapid evolution to environmental change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2. </a:t>
            </a:r>
            <a:r>
              <a:rPr lang="en-US" dirty="0" smtClean="0">
                <a:latin typeface="Arial"/>
                <a:cs typeface="Arial"/>
              </a:rPr>
              <a:t>Co-evolution among insects and symbionts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3.</a:t>
            </a:r>
            <a:r>
              <a:rPr lang="en-US" dirty="0" smtClean="0">
                <a:latin typeface="Arial"/>
                <a:cs typeface="Arial"/>
              </a:rPr>
              <a:t> Effect of temperature on aphid populations and control by their natural enemies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4. </a:t>
            </a:r>
            <a:r>
              <a:rPr lang="en-US" dirty="0" smtClean="0">
                <a:latin typeface="Arial"/>
                <a:cs typeface="Arial"/>
              </a:rPr>
              <a:t>interplay between ecological and evolutionary dynamics</a:t>
            </a:r>
          </a:p>
        </p:txBody>
      </p:sp>
    </p:spTree>
    <p:extLst>
      <p:ext uri="{BB962C8B-B14F-4D97-AF65-F5344CB8AC3E}">
        <p14:creationId xmlns:p14="http://schemas.microsoft.com/office/powerpoint/2010/main" val="12858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8621"/>
            <a:ext cx="8153400" cy="612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orchidcarelady.com/wp-content/uploads/2010/08/Hot-Sun-Thermometer-300x2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" y="81758"/>
            <a:ext cx="2771127" cy="272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 rot="1537253">
            <a:off x="2229402" y="2031342"/>
            <a:ext cx="1863166" cy="1219200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33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Matters of Scale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676400" y="2060228"/>
            <a:ext cx="5562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733800" y="1526828"/>
            <a:ext cx="186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organization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55428"/>
            <a:ext cx="102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genes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50" y="1143000"/>
            <a:ext cx="1428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4725" y="1183993"/>
            <a:ext cx="1543050" cy="171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" y="1066800"/>
            <a:ext cx="1625766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individuals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1194" y="1062335"/>
            <a:ext cx="1810111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ecosystems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3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33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Matters of Scale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676400" y="2060228"/>
            <a:ext cx="5562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733800" y="1526828"/>
            <a:ext cx="186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organization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55428"/>
            <a:ext cx="102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genes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50" y="1143000"/>
            <a:ext cx="1428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4725" y="1183993"/>
            <a:ext cx="1543050" cy="171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" y="1066800"/>
            <a:ext cx="1625766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individuals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1194" y="1062335"/>
            <a:ext cx="1810111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ecosystems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676400" y="3957935"/>
            <a:ext cx="5562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114800" y="3424535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"/>
                <a:cs typeface="Arial"/>
              </a:rPr>
              <a:t>space</a:t>
            </a:r>
            <a:endParaRPr lang="en-US" dirty="0">
              <a:solidFill>
                <a:srgbClr val="009900"/>
              </a:solidFill>
              <a:latin typeface="Arial"/>
              <a:cs typeface="Arial"/>
            </a:endParaRPr>
          </a:p>
        </p:txBody>
      </p:sp>
      <p:pic>
        <p:nvPicPr>
          <p:cNvPr id="180226" name="Picture 2" descr="http://chestofbooks.com/flora-plants/weeds/Fodder-Pasture-Plants/images/Plate-21-ALFALFA-or-LOCERNE-Medicago-sativa-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3048000"/>
            <a:ext cx="1371600" cy="189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1450" y="4476787"/>
            <a:ext cx="1352549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plants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5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ST-2003-6-2-above30_map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b="10604"/>
          <a:stretch/>
        </p:blipFill>
        <p:spPr>
          <a:xfrm>
            <a:off x="295274" y="1792092"/>
            <a:ext cx="8654941" cy="465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3352800" cy="251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07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33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Matters of Scale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676400" y="2060228"/>
            <a:ext cx="5562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733800" y="1526828"/>
            <a:ext cx="186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organization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55428"/>
            <a:ext cx="102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genes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50" y="1143000"/>
            <a:ext cx="1428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4725" y="1183993"/>
            <a:ext cx="1543050" cy="171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" y="1066800"/>
            <a:ext cx="1625766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individuals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1194" y="1062335"/>
            <a:ext cx="1810111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ecosystems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676400" y="3957935"/>
            <a:ext cx="5562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114800" y="3424535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"/>
                <a:cs typeface="Arial"/>
              </a:rPr>
              <a:t>space</a:t>
            </a:r>
            <a:endParaRPr lang="en-US" dirty="0">
              <a:solidFill>
                <a:srgbClr val="009900"/>
              </a:solidFill>
              <a:latin typeface="Arial"/>
              <a:cs typeface="Arial"/>
            </a:endParaRPr>
          </a:p>
        </p:txBody>
      </p:sp>
      <p:pic>
        <p:nvPicPr>
          <p:cNvPr id="180226" name="Picture 2" descr="http://chestofbooks.com/flora-plants/weeds/Fodder-Pasture-Plants/images/Plate-21-ALFALFA-or-LOCERNE-Medicago-sativa-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3048000"/>
            <a:ext cx="1371600" cy="189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1450" y="4476787"/>
            <a:ext cx="1352549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plants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4" name="Picture 13" descr="LST-2003-6-2-above30_map.gi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b="10604"/>
          <a:stretch/>
        </p:blipFill>
        <p:spPr>
          <a:xfrm>
            <a:off x="7305675" y="3352800"/>
            <a:ext cx="1767340" cy="9511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91400" y="4245954"/>
            <a:ext cx="158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continents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33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Matters of Scale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676400" y="2060228"/>
            <a:ext cx="5562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733800" y="1526828"/>
            <a:ext cx="186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organization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55428"/>
            <a:ext cx="102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genes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50" y="1143000"/>
            <a:ext cx="1428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4725" y="1183993"/>
            <a:ext cx="1543050" cy="171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" y="1066800"/>
            <a:ext cx="1625766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individuals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1194" y="1062335"/>
            <a:ext cx="1810111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ecosystems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676400" y="3957935"/>
            <a:ext cx="5562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114800" y="3424535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"/>
                <a:cs typeface="Arial"/>
              </a:rPr>
              <a:t>space</a:t>
            </a:r>
            <a:endParaRPr lang="en-US" dirty="0">
              <a:solidFill>
                <a:srgbClr val="009900"/>
              </a:solidFill>
              <a:latin typeface="Arial"/>
              <a:cs typeface="Arial"/>
            </a:endParaRPr>
          </a:p>
        </p:txBody>
      </p:sp>
      <p:pic>
        <p:nvPicPr>
          <p:cNvPr id="180226" name="Picture 2" descr="http://chestofbooks.com/flora-plants/weeds/Fodder-Pasture-Plants/images/Plate-21-ALFALFA-or-LOCERNE-Medicago-sativa-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3048000"/>
            <a:ext cx="1371600" cy="189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1450" y="4476787"/>
            <a:ext cx="1352549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plants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4" name="Picture 13" descr="LST-2003-6-2-above30_map.gi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b="10604"/>
          <a:stretch/>
        </p:blipFill>
        <p:spPr>
          <a:xfrm>
            <a:off x="7305675" y="3352800"/>
            <a:ext cx="1767340" cy="9511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91400" y="4245954"/>
            <a:ext cx="158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continents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628594" y="5791200"/>
            <a:ext cx="5562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4143194" y="5257800"/>
            <a:ext cx="76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81250" name="Picture 2" descr="http://www1.instantcustomer.com/wp-content/uploads/2011/07/stopwatch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4953000"/>
            <a:ext cx="14859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hUUExQUFhUXFx0YGRgXFxwcHRgeHBgcHBgYHBoaHCggGholHBwdITEiJSkrLi4uGx8zODMsNygtLisBCgoKDg0OGxAQGy8lICQtLCwsLC8sLCwsLCwsLCwsLCwsLCwsLCwsLCwvLywsLCwsLCwsLCwsLCwsLCwsLCwsLP/AABEIAM4A9AMBIgACEQEDEQH/xAAcAAACAgMBAQAAAAAAAAAAAAAABgQFAgMHAQj/xABSEAACAQMBBAUHBwcICQIHAAABAgMABBEFBhIhMRNBUXGBBxQiMmGRoSMzQlJyscEVQ1NigpLRJFRjc5OUorIWNGSjwtLT4fAlgxdEVXSks+L/xAAZAQEAAwEBAAAAAAAAAAAAAAAAAQIDBAX/xAAuEQACAQIGAAMHBQEAAAAAAAAAAQIDEQQSITFBUSIy8BMUI1JhcYFCkaGx0fH/2gAMAwEAAhEDEQA/AO40UUUAUUUUAUUUUAUUUUAUUV4aAxlcAEk4AGST1DrNIumxTarmd5pYLEsRBFCxjeZQSOllkHpBWIyEUjhjNRNstpLyWPUobW3jaKCNo3lMpVgTDvNupuHeKhuWakbOahqa2luIbG0MQhjEZ87PFdwbp+a7KA36ns3PZqZ9OmmYp6T2s0rSxzKOLKpkJaOTGcEHGcUwW+0MLWQvd7EHRdMSeYAXJBH1hxGO0VU/lPV/5ha/3s/9KkbWrPUrXTJYJba36BrjfJW4zupLcq5j3ej9XLFS3UCTigG/StGm1BRc3ss8ccg3orWKRogiH1DKyEO8hHEjOBnGK1avZz6UPObeWaa1TjPbTOZCqfSlhkb0gy8ypJBGeXCpy6nq3VYWn98P/SrXd3mrSI6NYWmHUqf5WeRGD+a9tAMWoaxFDbPdM3ySx9JvDrXGRjtJ4YHtpZ0rQZ75BcahLMm/6SWsMrRpEp9UOyENJJjmScccYpP2ig1G30mG1uLa3MMb28bP5wTvqJVCqy7noqeCk5OBTz+U9X/mFr/ez/0aAganazaT/KIZpprJTmeCZjI0SngZYXPpYU4JRs8M8qZtotdS2tmuCC4wu4q85GchY1X7TEcezjVDf3OqyxvG1ha4dGQ/ys8mBB/Ne2lTUV1KCLS7ea2tyIriJFPnJxK6ROIw/wAn6IyAc8eIA66AbrLZGSdek1G4meVuPRQyvFDFn6CiMgvjlvMSTio07TaVLGWmknsJHWJulO9JauxxGwk5vCSd0hskcONTfynq/wDMLX++H/pVWbSxareWs1u1laqJV3d4XZJU8w2OiGcEA0B0EV7SHcbSajbCDzmzgWNpooGdLksR0jhN7d6MZ555090B7RRRQBRRRQBRRRQBRRRQBRRRQBRRVJqe1llbyGKe6gikGCVdwCMjIODQF3Xlcru/KwqyOqyWrIGYKd/mATg53uysB5Xl7bb+0/71XMjZUJPr90dXr2uVDywR/wCz/wBt/wBqyXywRdYg/t//AOaZkPYS+n7o6nUe9n3ELcOHb8fhXO7fytROwVUjZjyCzgk9w3a2bS7VvNp07pHuOxEEY3s7zy4RccBy38+FQ5LYq6MkrvYneT5d7T5bhxk3k8s5z1rI26gx2dGo4VVaXrr6Wvmt1vi2QkW9yELruZ9GKXdBKMmd0E8CB7Kc0slt7eC3T1Y0VB3IoUVTHXrfiDIOeD6LfwrKpUUXqyIwlLZFtaav0qLJG4ZGG8rDGCDyNaNZh85glgkPoSoUbAGQCMZHtHPwFQl1u3/Sr8R+FbF1eA/nY/3hWXtl2T7OXRR6dtm9mq2+pM0bp6C3BQmKdRwV98A7r4AyGxx76cEv3IBDZBGRwFV35RhP52M/tj+NbBeR9UiH9sfxqzqp8kZJdBrtv51by28p9CVCp4DhnkR7QcEd1L1htw1qog1EtDKvoiUoTFMBydZACFJHNWxx76ZFlU8mX3ivSQeypVT6kZSUL5/rfAVU7U2bXdu0W/uOGWSN8D0JEYMjd2Rg+wmp9GKjOyLC/p23oDLDeb1tckhdxkO5I2QMxSAbrKSeHHPH2U0eev2/AVGIr2pcr7CwueUu9bzNSTwW5t25dky1F2d22ZLi4SbfkEl+sEfHPRh4QV5/Ryp4DrNZ+U0f+nv7JIT/APkRj8aRwSLmf9XUrJ/eN0/5q0jJlG7Ox9ARvkA9tZ1WR6nEiqsksaNjkzAHGSM8T7K2DWLf9PD/AGi/xrVPQvlZPoqGupwnlNF++v8AGti3kZ5On7w/jUizJFFahOv1l94r3pR2j30INlFYb1FBYzooooApMt7dPy1chkVuks4XG8AeKSSIcZ9hFOdJ+okJrdof0tpOneUeNx8CffQCztJqHRXUsawWuFbhm3QniAeJI486rfy2f0Fp/d4/4VO2/jxev+sqH/Dj8KXa55Sd9z2KVKnKCdi0/LZ/QWn93j/hR+Wz+gtP7vH/AAqrryozPs09jT+VFjcaqXUr0VsueGUgRW8GAyKvYbDevNPshyhDXk3euUiB75GJ/Zqp2VseluF+qnpnw9Ue/Hxpq8n46V72/PKWToof6qDKgj2NJvmrQu3dnDi3GNoRLjaK73Fkf6q4HfyHxNc26FUj6aeRIYeW+/0j9WNR6Ujexaa9tNQaOIbsaSuzZ3HYqpxxy2OJAJBx14xSGLZnk6a4czTcgSAFjH1YkHBF7uNcGIcHLNN7cFsKp5fDzySvy1aY/wBX1Ap1y7sa8OthETvEfGs5AvAowdGUOjjgGU8jjq7COogjqrColjcLbFo5YppLcsXiMADPEzHLxlWIBjY+kD9E57aw8FZZUlF8fU6fHSd221yWEcS7rPI6RRIMvI5wq9g7WY9Sjia1Q6jZyMEVrmNmOEkng3IpGPJQ2cpk8i1Q5Q1w6vKnRxRnMFvnO4euWQjg8p9y8hW+7tlkRkcZVhgj/wA5Gnwqfhazdv8AwfFn4k7dL/TcyEEgjBBwQertrKJSSAoJJ4ADme4Co9rqKcIryURSKMJcOD0c6jlvsoO7MBw/Wx21jJqZkBjsy6REYe6IKySDrSBTxjTtf1j7Ke7NO7fh79cj3i6tbxdFr0aK/RG8tlnJwIem9PJ5ISPRDnluk5zitHnMgON+QEfrMMfGqp9Ii6EwqgVCOrmD1NnnvA8c86sdJzPbrcSSRIFG7PJI6qEkX0XDA8ck4YADjvjFHBVFelfT1cKTg/i21JVvdzswVJJSxOAAzEn4017MdIVk6RixD7vFt4DA44Occz1Ug3OodMpjtN9IGGJLgjdknH1Il5xxHrY+kwroGyVosVpEijAxwHYM8PhitqVPLKzevPX/AE58RPNC6Vlx2VnlOP8AISO2aAf75T+FIt8cS35+rcWbfumM08eUs5toV+veW6/7yke89bUj/T24925XfHY8qo/EvXJeaiHfzhnZmMV7LCN45wrIkiDjyAy2BVVBaSyOwEttEgAIMu/k9o9EGmS6iy+sKfozW0yj7UIUn4EUvUejuexhvHStexu/Isv870//AHv/AC0fkWX+d6f75f8AlrTRTMujb2MvnZu/Isv870/3y/8ALWGk2skgvC00JFqyLmPfw5YAnGeWCQvHrzWpmwMnkONb9m13NK3z613ctIfaq8R8SKlWaehnJSjOKzN3+xZ6Ro0s6F0Y4DbvX2A/jRXQdhrQJZx5HF8uf2jw+GKKsoOxzVMVaTSGOiiitTiCk7a9d2/0qXsnliP/ALsDfigpxpR8o3ox2cv6K+tz3Bn6M/BqAXvKXHi5Ru2IfBm/jSlTx5Uo/TgbtVx7iv8AGkeuafmPZwzvSQUUVP0LT+nmVPo827hz9/LxqptKSirssndrTT2aMZubllihHXvyejH7hl/Cn2y09bS0htk5Roqd+6OJ8Tx8aWtNi871Xl8hp6+BuJF4AdXoRnwLU0Xku8/sHCtfLE8Oc3OTkyFc28bDMiqwA+kAcDr58hUC20+0mRZI0jZGGVZc4I7Ril7bPT7sCKGO+kZ76UxJEYovQjIJlffUBsImePPlV3bbM6lDGscV1ZlEUKqvbOuAowB6EvZVHQTWoU5LZm2XZ62xkpgdu+w/GtTbLQdW+P2v4il3ay31OR4LB1snadukPRvKvycLK7B95TuqxwuRk5OKYWn1NPW0+N/6q7X7nRfvqjwsekXVeov1M0tsjH1SOO/dP4VpfZDsl96/96rL/aC7e9gi8xu06AGaaONo3ZwwKRZ3ZN0pneOCeYHZVz/pYB85Z6hH9q1Zv/1lqo8HD5S6xVXshybIP1SIe8EfxrS+ysw5GM/tH8VqNB5QoPPZeklaK2SJFAkhdSZWYsxJ3d5cLgYOM5z7avotttPbleW/i4X/ADYqjwcemWWMqFI+zdwPog9zD8arJtjiZOka1BfnvYB49uAcZ9uM017ObVR3Jn9OEKk7Rx4cZdVVfT59ZJwR2Vf9Mu6WBBABJIOcAcSeFV90Udm0WeMk90mc8fTZhzik/dNdAs4tyNF+qoHuFR9B1Lzm3inCMglUOFPMA8uXvqdVqVD2TZnWxDqpK1hO8obZewT611v/ANnGzfeRShIQU1Bu26QeK9CPvNNW2Hp6jZJ+jinkPjuIPxpShTftJT1y6gPjdIuPcK6Vx65OCfn/AG/sd1Teu9ZH+zW590bkfdSjTppwzf6v/wDaQD/dyUlCrT2R7OBejPaKKKzO4rdoZStvJjmw3B3uQv4006ra9Glnar+bgRcfrSYJ/wCGl1rbp7uyt/rzBm+ynH7z8KdNNHnOq55qJWYfZj9X7l99aLY5Jy+I30jpdrAEREHJVCjwGKK20VueVvqZ0UUUIClLyqL/AOmTt+jMcvD+jmRz8BTbVFt1bdJp14g5m3lx37hI+6gKLymrvQwP+sf8S5/Cue09bQTdNpFpNz3khf8Aej4/E0i1z1PMetg3ekeGm6CQafYvcOpMjAYTHFmPCKMDtJPxNV2ymldNJvsPk04n2t1L+J/71c2MP5Q1IHna2DZPWJLkjgPaI1P7xqIRuzLGVv0IvtktINlZKjnM7kyTN9aWTi59uPV7gKjz65axyiKW4hjc4O68iqcHkcE1cX0u82ByHD+NLO2jYgWGNEa6u26CHeVW3ARmSXiOSJk9+Kv5pWPPDZa6ivNQuL3pEMcI80thvDiAczSgZ+k2FB6wtPueFK9r5PNNWJIzZwPuIF32jXfbAxvM2MknnmljbvZS0t4UjtI3iubiRYYBHNKoBY+m5VXxuqmTx4cu2tiC72Kfzu6u9QPFC3mtuf6KFjvuPtyEnuUU5uwAJPIcSaSrHydLDGqQX2owqowFScFf3HQgceoVT7b6bewwpCmpTyNdyC2VJIojkSZEjb6KrAKm8c0BeeTpem861AjjdzHo8/oYvk4vA4Zv2qbby5WNHkc4VFLMewKMk+4Uoafo2q20SRQ3Fg6RqEUPbSJhVGAMpL+FL/lBv9VMAtHhtC144t0MMr7xyCz+i64C7oIJzwz10Ay+S2JmsjcyDEl5K9y3c7YjHcIwtXO0skMNvNcSRxsIo2f0kBzugkDiO2qK11++hRUbSJgqgKOiuIH4AYGBvA8qW/KDtb08MVm9nfQ9PMgcPFktEh35dwRs2+cKBgdRJ6qAvtjNhLQWFsLi0gklMQZ2eJS28/psN7GeBOPCqvyi7D6dDYzSRWcSzEKkRXI9OR1RCADjgWz4Vfr5SNPXAeSWI9klvMmPEx4Hvqj2o2vsbu40+GO6haPznppW3wAohRmQNvct6Tdx3UBMm8nNrFGio91GQAPk7qUDgOPDeIHhVzaQdGioCzBVC5dt5jgc2Y8SfbU66vo5QOikSQDmUYMOPcaj1zVHqSjnt/MH1S6fqgt4o+7e3pW8eXwqj0dM2VgOuW+hb96eSX7hWc95m21K6B+dknKn2KOiT7qsrGz3W0mHHqyb/d0Nuf8AiYVPPro596n5/oZdDObjW2PUsSDuFtn7zSQKddCb5LWpO2d0B7dy3RfvpKqZ8Hs4HysKKK8NUO83bHcb+4uDytbY4+24OPvWnDyX2uZJZD9FQoPtY5P+Ue+k7ZX0dNuJ+u7ucD7CekPDgK6d5OrTctA3XI7N4D0R91apeJI82pL4cpdsaaKKK1OA9ooooArRexB43U8mUr7wRW+vDQHNdMy+zsOeaRqp745Nw/dSrZWjSuqIOJ+A6yfYKc9nrVhpV5CVYGOe6UAg8QJmcEDrBzwrDTLWOxt3nnIUhd5z9UD6A7T3czgVhV3O2hXVOk+zDWp2tYI7W0ANzOejhHYT85M36qD0ie4U06PpUdjaR28WTujix9Z2PF5G7STk+NU+xGlOzPqN2pWaZcRRt/8ALw81T7bes3firLWNUSNWmlbdjXmcE4GccgM8zUvwxtycjd3dkfUbCSZQsVw1uQd4uqo3AA5DBwRu9fVypT2YsNRuZTqEdxbSBQ1vbmeBgHiDcZlWOQbhdsjPMhR1Vu13aW3uxFY2t1Fm6Py8quo6KFfXUFsfKPwUDnxNdKsII0jRIgojRQqheQAGABj2VeCsiotflDV09aztJv6q5ZCfCSMge+lHTNoprnUDeyafdNFbK1vEIujlEcmSLh87w3iRhQVyMZpz2/1h4YFht/8AWrpuhgHYT68nsCLls91W2zmjR2ltFbx+rGoXPWx5s5/WZsk99XBR/wDxDtF+eS7g/rbSYfEIRVDYbV2V3qxma5hEVrDuQb7hN+SXjK6hyD6KhU5dZpx2y1vzO0klA3nwEiT68jndjX94jwBqHs1sfBFZxwzxRTPgtK0katvyOd6QneBz6RI7gKAYLe8jcZSRGHarA/caT7b+V61JJzi0+Lol7DNMAzkHtWMbp7682q2W0q2tprl7OFRFGzfJjoyTj0VBQjBJwB31W7IeTcJaRM1zew3Eg6SXobh0G83HBUkglVwpJ57vGgOlUmWH8p1maXnHZQiBf62XDynvCBV8TUfWNIvLSCSddWn3Io2cieCKXgoz1BSSeXjVdsZperQ2wkRrJmuCbiRZUkV9+XBIZ1JHAYHq8MAdVAdLK9tIun6ZBeapevJDFJFbxx2qhkVlLnMspwRjI3kHhWy/2k1O2R5J9PgeNFLu8V2BgKMk7siA8qqvJ1rjwwqs1jeq9zK07zCINGWmbIYsrEqoXdGWA4CgGePSre3ZxbwRQg43hEioCR27oHbVftVqHm9ncTdaRMV+1jC/4iKtnbJJ7Tmkvyjz74tbQfn5wzD+jhw7+87tc28iW7K4palZdFp9ra9cjwxEfaYPJ+Oab7RA2pWi/o7WeX+0kjQfAVRaqOkvrOMfQEkx8AET4saurOYLe6jMfVtraKLPdG0z/eKiOpzUddfWpu0CQfka5l/TXM7e+4Kj4ClKmxYTBoFnGebhGOe1y0rfE0pVepue7gl4H9z2oWt3HRwSN1hSB3ngPiam1X6hAZpba3HOWdQe5fSPxxVY7nRVllg2MN5bdBaWNsOaQB2+1IfvwB7669o1p0UEUf1EUeIHH41zWZRcamEHqiUIPsxDj4eiffXVRWsN2zzcRpGMfyZUUUVocgUUUUAV4aCaq9Qvxg4ICgEsx4cBz49Q9tVcrA81G9GDxAUAlmJwMDnx6gO2k/RbRtTnW4kGLCFswIR/rMin59h+iU5Cg8zxrC2tn1Z+G8mmofSPJrwg+qvWLfI4n6X3O1zMEURxgKAMYHAKAMAADlwqm3ikSYahc5O6OQ+NVOr6pHaQPcSgkL6KIPWlc+pGo6yT+PZWrWjcLH0kDWyrGC0huCyrugZ9dfV7yD/FS0zVLu6mhv7jT5pLaND5tHbsrANkhrgpIUdyR6nDgDnrzURi5PMyBl2a2HiaJ5dQghnurhull3o1Ij4YSJOHBVXh7Tmt8/k8sEy0YltsAktBcSxBe04D7o91bYvKFZDhM01sey5hkix+0y7vxqt1/VU1OVdPtJkeF1El3LG4IEWeEKsp9eQjB7Fz21sCh2W2aurtzfw39xGqM0Vo1wizlouAZyHwRvsDg88cyRTXua1FyawuR+sskLH3b6/dTbbQqiKiKFVQFVRwAA4AD2Yqg2411raALDhrmduht07XbhvEfVQHeJ9ntoBEl2huru+V5dPkkh092DJbSJMDcYGGJbcz0YJ9EZIJptXyj2i46dbq2P8AtFtKgHe26QPfVxsloK2VrHApLMBmRznMkjcZJDnjxbPcMCpetahHbQSTynEcaF27gOQ7SeQ9poBE1zaG11K8tLSK4ieBW85nIcAP0Z+Sh48yX9IjsUV0hGBGQQR7KQtkNjYZoHuL+2hee6czMrop6JT81EOAxupjPtzzqdJ5ObFcmET2x55guZUA/Z390DuFAavKGfOZLTTlP+sSdJNjqgi9JwezebdX306KMVyPZHZ26uHlv7fUJlyzQW7zxRzF4EbmSwGA0gJG7g4AyTTb/wCtR/8A0+5H/uQt/wAa0Bj5SnMscFipIa9mWM4OCIk+UnP7i4/aplviEQKox1AdgH/auYaftHcy6jLdy6fPItqptAtq6TBJMhpm4lSzEFRwHLhXQZ7rpMNhl9EHdYYYZGSCOojkR7KpN2QRprn11N5xqc8g4pbILdezfJ35j3j0V8KdNb1Fba3lnblGhbvIHAeJwPGkTQIegtN+U+mwaeUn6zZd893Lwrm2RliJWjbs2bMR9NqVxJ9GPo4F/ZHSSf4iKxll3tM1GYc7u5lRPaGkW3T4Cs9jHMGnT3bj0jHLcH2l95wO/AUeNS7TTisGj2fW80csg7REjTyZ75CPfWkVr64JpKyLjyjkRxW0I5LnA9iqFH30i01eUi43roL9SMDxJJ+7FKtJvU93CxtSQVnskm9qnSH1LS3aQ/aOcfctYVs2Q4Wl/c9c84hQ/qrgn4LSHZGI1Sj2xq8m1uXuXkPHcQnP6znH3b1dNApO8mVru27yHm74Hcox95NOVaw2PPxUr1H9NAoooq5zhWDyADJOBUe4vQvtP/nOkLa7bgQzJbqB08nBWmJigT2tI3rdy5zyyKo5cIDLtBr8cMTSSuI4l5k8z2AAcST1AcaX9P0efUSJLpWgsuaWp4ST9Ya4x6qcj0YPHr7DY7P7Jxh1u7qYXdxzSQ46KLPVCg4D7Ry3tq8ur3PBeA7e2q6R1ZJnPcBQEjAAAxw4BQOAAHVwpVg2vsukKTTebsM8LhWiJwealwFYe0GrpiQOHPq7+rupeTRp7p1k1NkkVG3ktI/mVI5M5I3pnx2+jz4Gqppu8ge2sZ1lg2Cmlxt6KcmvGU+s45iAHOB9Lr9nQEUAADAA4YpJk2PsCxeJJbWQ/TtpGi49pVTuHxWqWXVr6OcW2n3q38mcOs8KlYBx9KS4i3RkHHo4LHNbJp7EDXthrxi3ba3RZbycYijPFUHXNL9WJficAVDsfJnYLCqSwLLJxZ5uKSO7HLNvIQVGScAHAFVOz0l1p5ke8sZ55pTmW6t2SbfxyHR+g6Io5KF95pjs9vrCQlfOEjcc0nBicY5+jIAakEG+2VW2jaSLUL22RFLHelEqKAOZWcNwHYDSxszp2qzyJqbG3mO4yW6XIaJhCTkSgRAqkkg58Dwxxxwq9jDazKrkMumRMCoYFTeOpyGIP5hTggfSI9z6ABQCmdpryL/WNMnI+tbSRzD90lG+FKes7bWd9eQW8svm9rC3SzrcKYzJKjDo4CG5BT6TZ4HhTltnr7xBLa1G/eXGViXqjH0p37EQcfaQBU3ZzZyK1thABv8AEtIzjJlduLyNnmSfdwFAWFhqMMyhoZY5FPHKOrD/AAmlryhXzskdjASJ7wmPI/NxD5+U9mF4D2sKz1/Y/Swkk81tFGI1LtJGDGwAHE70ZU5xSxshsXO4N8t1d2ssoIhRysxjgJyiP0wY7xxvkZ4ZA6qA6VptkkESRRjdSNQijsAGBVbtnrvmdpLMBvOAFjXmWkc7sagdfpEeANVnRaxF6sljcr2OkkD+9S6k+ApRm2jnur9Hnsp2gsGYMtsVnXznAwxOVLKiE8gTk8qAedltI8wsY4Sd6TBaRicl5HO9I2Tz9In3Csqza+EwVwGClQQGUqwyM+kp4qfYa03EyorOxAVQWYnqAGSfdXNUd2SJe31z001vYryY9PP7I4z6Cn7Tj/DVTtnKTAsK+tcSLCO5j6Z/dB99bNnnadpr2QYa5bKA/RhXhEvPnjie3NYQQ+c6mq81tk/3k38EHxqr832OOcs1TTguNpoQtjDbLwN1PDBgfUZwW8OjU+FXemp0usDstbQ+DTyDH+CM++oN+Ol1S1iHq20Mk57AzkRxeOA5FStiJgI9Rvz+cnfdPaluvRJ8Vb31rTR1xjZJCptLc9JdTP8ArkDuX0R91VtBOeJ5mis2e/FWSRG1K56OKR/qqT8OHxq2S36DTrGDrKGZu9+APuBpf1yMyCKEcTNMiY7RneP3U6azF0t+sK+qpSAdy4DfHeq68pzzd6t+kdF2YtOitYU69wE97ekfiatqxUYrKt0eTJ3bYUUUUINEtqrcxx7RUC70kMCvBlPNWGQfwq2rRcXATnz7KpKK3YES62FhQ70HTWbZzm2copPaY+MZ/drQy6nb8Q1veRjnv/IS/vDMZ4doWrLanbSC2ISV8yN6kKcXcnl7FHtYgVUnR7m9w183RwcxaRNneHUJ5R6/2VwvfWb/AIJNemeUW0kXMokt/SKb0qHoywOCBMmUPHryKara5SRQ0bq6nkykEe8VTXdwUQQpGI4gN0LugDA5ADkBSvJs5Dvb8W/byfXt3MZ8QPRPiDWeaJg8RFOx0ao9hYxwoI4Y0jQclQADjzOB10mQ3+ow8pIbpeyVejk/tE9EnvWp8G3kS4F1FNantdd+P+0jyPfipt0axqRlsxxjuGHJj99K9xok17KH1Io0KNmO1i9Q4zh5XYbzn9UYHxq7sb+KZd+KRJF7UYMPhUipUpIsVI2Ms1JNq9xZMTn+TylVJ9qNvRn3VUahrl/bzrbWt1DqEx5xPCQ0a/XkmiYRoB+sAT403VosrOOHe6JFj3mLtuADeY82OOZ76sqvYsLezl1NYtLNf2V29xKflLmILOmAfRRFjO/HEOpd3tJpr0vbaxuOEd1FvDmjno3GOeUkwwx3VIS9cdee+lfVNAN/PvX/AEfm8b5jhiXjIByaaRhvfsJgdpNaKomQbQPyvMrEH8mwsGXmPPJFPA464EI/aPaBT2KS02MgXjZ3V1aEcljlJj7uilDLj2DFU+pbSahaTraxyW2ozN+aWJo5UHU8jIxiRftbuc8KsncDJtrr0kSpb2o37y4ysK54IPpTuepEHH2nArfpOmR2NrHbRZO6OLH1nJ4u7frMc0o7N6i9m8k+pWt4LuY4eYRiWIDPoQxdAWKRjngjieJJpxkYkknnVKkrIlGApJ8od4Zmj0+MnM2JJyPoQq2cewuw3ff2016vqMdtDJNKcJGu8T9wHtJwB7SKQ9n4JG6S6nGJ7k77D9Gn5uMdw+JrBOyuZ1Z5IllNIsUZY4VI1z7Aqj+FY+TOxPRNcOPTmYzH9v1B4Jj31T7VnpehtF5zv6eOqJMNIfZngviabtYu/M9OlkUYZY/QH67ejGv7xUeFRFafc5qEf9KOx1Hci1XUjxyzRxZPNYFMceOwNITV7d2vmWiwW/JyiI32m9OU+J3vfVTLpG5Dpemj6cqPL7Vh+WmPjJgeNWflOu8vFEPogufHgPuPvrfaLZ6eHjmqJCPXtFFYntHuzUQk1WDPqW8bzt38cfd8aZ9hIjNfdI30Q8h724f8R91LmyHCPUrn6zLbIfZwDY9zU+eS+19CaXtYIPAZP+Ye6tUtUjz5y8E5d6D0BXtFFbHnBRRRQBWDxg8wDWdFAU+rbOW9wu7LEjjsdQw8Mjh4UpXWwfm/Gyu57bsQN0kX9lJnA7iKfrmRgPRGTSttFb3EsbLBOIJT9No9/HcCw3T7cGsp6AVL7aa7s5EhuY4LoyHCi2YrKR2mBs8PaCBUuDaKwlbo3ZraX6k6mE59m8N1vA1X6PFcafvGWxM7N85dW8nSyye10kAf27qnA6hVuu0FjefJO0Lk/mbldx+7clHE91Ukl0RKKe5Mk0c4yjBgeXt8RwNQZ7R1zvKce8VHl2Uji9K1kurI8/km34j3xMSpHur2PVNQh9Zba9TtjboJe8o+VPcCKzyLhnO6NN7OxV3Gz0DNvqpik/SQMYm96Yz41vhudQg9SeO5X6twuH8JY/xU1YJtTZOd24D2sh+jcIYvc/qN76tG0lWG9G4IPLkQe5hTxrcjLVhs7lVBt0qcLu2mt+1wOmj/AH4wSB3qKY9N1WG4XegljlHajA47wOI8apJrCReakjtHH7qpLvQIJG3jGEk+vGTG/wC8mD76Zk9yyxDWkkdBopAga+g+ZuhMo+hdLvHu6ZMN4kGrCDbdk4XdpNF/SRfLx9/oDfUd61KV9jaNWEtmOFa7WBY2do1VGc7zlVALnGMsR6x76h6VrlvcjME0cnaFYbw719YeIqwpqjQ2SzFuZrVRmlfbXXXjC2tsf5VMDg/oU5NM3Zjkvae6m7IbS1KjX73z666FeNtatmU9Usw5R+1U5n21YGoml6ekESxR+qo5nmxPNj2knjVftXdssSwxHE1w3Rp7AfnH7lTPwqreZ2Wx505OpMy2Nt/OruW6PFM9FF/VofSYfbf7qvdqvl7uytB6u+bqX7EPqA+xpCPdVlsrpqwQqqjAChV7l4DxJ41T6DdqXv8AUpD8mCYoz/RW+9vMPtvvHwFaLe52Ulpct9mk6fVbqY+paxrbIerff5SbxA3BSrtZedLdyt1Btwdyjd+8E+NN+x6Na6UZ5eEsoe6fqO/KSyr4AqvhXOic8Tzq89EkengYauQVqupwiM55Kpb3DNbaqtoyTD0Y5yusY/aPH4A1mtWd83li2X2mQGHSrSM+tMzXD9vH0Rn411XYm16Ozi7WG+f2jkfDFc92khzcR26fmkjgA9uOPxb4V1u3iCqqjkAAPAYraOsmzza7tTjHvU20UUVocYUUUUAUUUUAVg8QPMA1nRQFZfW8SLvM4jXIGWIAyTgDJPWSB3kVS7SaPbtHm7jhdMgbzqDgnlxIyvvrLypQ72lXfakfSDvjYOD71rPbH5TTmYdkbj3qfxqkoK2haCvJIWY9ldwb1hezQDqUt08PduSE4HcRWue4vov9Ys4rpf0lo26/jE/Enualm3uHQ5RmU+wkfdV3ZbWzLwcLIPbwPvHD4Vhfs66mBfGpsTVrGf5Iy9E54GC7Tozx6t2TAPhmtL7GGI79s81ueebdzunvjOVI8Kt31uzuV3LiNcdkqBl9/HHwrTFsjGo3rC6mtuwRv0sWf6uQsvgMUVuHY4p4aUO0QYtY1KDg6w3ijs+Ql93FCfdUldt7Nju3KSWznh8vGVHhIuVPvrbLLqMXz1vBep9aE9HJjt6N/RJ9isKiDW7CU9HKz2sh/NXabmfZ6fot4NU2fKuZNT51LqO1glXehmUg8sMGB+NaptMkXqz9nj8OdUlxsHH85bloieIe3kKg+3c9Q+6omNStuTpcAdT5hf3gFD4gVRxTMJRjyrErUNCglbMkS74+mAUcdzrhh76xgjvIPmLtnX9Hcr0o7hIMSD3msV24C+jdRyQn+mjBTwlT0fiKtYLyGVd6PBB+lG4Yf+eNReUSt5Q2ZHbbO5jQiWwdpMYQwSB0ZureyA0YzzJBwKi6VYMpeWdhJcSnMjjl+rGnYijgB41ZMB1H4VjUOd1ZETrSmrBVDs3B53dNdfQGYbf7IPyko+0cjuFe7T3LNu2kRxLPzI/NxD5x/Zw9Ee004bMacsaDdGFVQiDsA/8AMe+pSshShx3/AEY7Y6gbezfovnX3YIR1l5CET3Z3vCqzVNMCW9jpaH550if2xRYe4bxxj9uts5861RE5xWKdI3YZpQQgPtVMt3mrPZaPzjUrq45pbKLSM9W+fTuCPaDuJ4Gt4LZHoG7ylXgSCOEcN9uX6qcfvK1zimPb6+6S7ZRyjAQd/NviceFLZqs3dnsYaOWmj2sdGtxNqlnEfVj3p37lGBn41pmvol9aRF72A/GpexEoZtRu1IISJYIyD1tjiD4mkVrcjETWXKuRg2YBudREh5F2lPxI+JWusCue+S609KaXsAQePE/cK6FWsNjgxb+Jbo9oooq5zBRRRQBRRRQBRRRQFTtXa9LZXUf17eVffGwqitJem0ON+ZNmjeIjGfiKcJkyCO0Y99JewKl9FSM81SaH9ySSMfACoZaLtJM50KKxZwOZA7ziosuqQL60sY/bFc1j3XNLdkys4ZmQ5Vip7QcfdVR/pBbk4Vy57EVmPwFTIJJpPmrK9k9ohIHvbFTkZnKtT5aGWy2rnT1t2QfrDB94/hVwu0VrOu5PHwPMSKHX8fiBSemiak3KwdR2yzRIP8xPwr1tnb76cmmw9u/OzEeCrTIzln7vLb+Bpi2Qt+L2M8tsTx+Qk3oyfbE+8vgAKGOpw8HS3vox1r8jKe3KkGMnuI8KWotEZCC2qwoR/N7d2PgzHFXX+kbQ7ipM1yAPSaWMISfZun8Kl3W+pz+7uWkU/wAo9O0Nkx3LhZbNzw3bhNxT3NxjYdxrXc7CQP8AKwEIx5SQOUJ/dO43jVpb7U28w3JUIzzDAOp/87q1HYu1Pyto0tqx+lbOVU98Zyh7t0VCtxoc08Pl3Vigm0/ULfk8c69ky9G3hIg3Se8Vpl2pWIHzmCeDAzkrvofYHTIyfaBzpm3NUg5Nb3qdjDoZfeMxt4gVGfaa1B3buGayc8MyphD3SJlD44qHG/FznlQ9bFXstpsjM08oxPORw/RIPUj8BxPtzTvql8lpbPK/BIkLd+BwHeWwPGsNIgj+cikWRSODKQR7wcVTa9/K72GzHGKHFzc9hwfkIj3sN4jsWoSu7svSg1dvc16STYabLczDM8m9cSDrMsnqR+BKJiryw0WS20pE84e3lVemnlRUdmdsvKPTBHFjjPsFQtTj861C1tOaRfyyf9k4t08ZMsR2KKeru0SVCkihlPMHkeuuiC0ubLc4nLp1kWLST6lMzHJzJHGCTxJ9AZrAafp2fRsWlP8AS3Mr/wCEHBrs0GiW6erBEP2B/Cp0cQXkAO4YplfZ0e1p/K392chs7cj5jS7ZOrItSx97fjU+fT9RnTo2i3Y853QscYyOXAYNdRxQRTJfdkKulrGKKHYzSWtrfccAOWLNg57AOPcBV/XmK9qyVjGUnJ3YUUUVJUKKKKAKKKKAKKKKA8NJa+Te2y+Zrwq7u5jFwyIC7FmAWPd4ZPtp1rw0BxODQLJSRFpJkIOMyPLJyPuq3s9LnX5nS7WP2+bqD73auq0YquV9m/tYraK/kQIrDVSMBkiHYOjX/KprP/RW/f5y8IHsdz8OAp7xXtMiHvElskvwIi+TsH5y4Zu3C/ixNTIPJ7bDm0rftKPuWnCimREPEVHyL0Oxlmv5re+0zH8anQ6BbL6sEQ/YH41Z0VNkUdST3ZqjgVfVVR3ACsyuayoqShElsFPVjuqHcaYSCODA8wevwPA1b0VRwTBzu+2Dtt4vGklrL+ktmMR8QPQbxFTdnNCFsJMyPNJK5kklYDffAwBhfqqMAD29tOxFa0t1ByAAarkfYFbye2D7k13MrJNdydJusMNHEuVgiI6iE4kdrGm6iitQFFFFAFFFFAFFFFAFFFFAFFF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data:image/jpeg;base64,/9j/4AAQSkZJRgABAQAAAQABAAD/2wCEAAkGBxQTEhUUExQUFhUXFx0YGRgXFxwcHRgeHBgcHBgYHBoaHCggGholHBwdITEiJSkrLi4uGx8zODMsNygtLisBCgoKDg0OGxAQGy8lICQtLCwsLC8sLCwsLCwsLCwsLCwsLCwsLCwsLCwvLywsLCwsLCwsLCwsLCwsLCwsLCwsLP/AABEIAM4A9AMBIgACEQEDEQH/xAAcAAACAgMBAQAAAAAAAAAAAAAABgQFAgMHAQj/xABSEAACAQMBBAUHBwcICQIHAAABAgMABBEFBhIhMRNBUXGBBxQiMmGRoSMzQlJyscEVQ1NigpLRJFRjc5OUorIWNGSjwtLT4fAlgxdEVXSks+L/xAAZAQEAAwEBAAAAAAAAAAAAAAAAAQIDBAX/xAAuEQACAQIGAAMHBQEAAAAAAAAAAQIDEQQSITFBUSIy8BMUI1JhcYFCkaGx0fH/2gAMAwEAAhEDEQA/AO40UUUAUUUUAUUUUAUUUUAUUV4aAxlcAEk4AGST1DrNIumxTarmd5pYLEsRBFCxjeZQSOllkHpBWIyEUjhjNRNstpLyWPUobW3jaKCNo3lMpVgTDvNupuHeKhuWakbOahqa2luIbG0MQhjEZ87PFdwbp+a7KA36ns3PZqZ9OmmYp6T2s0rSxzKOLKpkJaOTGcEHGcUwW+0MLWQvd7EHRdMSeYAXJBH1hxGO0VU/lPV/5ha/3s/9KkbWrPUrXTJYJba36BrjfJW4zupLcq5j3ej9XLFS3UCTigG/StGm1BRc3ss8ccg3orWKRogiH1DKyEO8hHEjOBnGK1avZz6UPObeWaa1TjPbTOZCqfSlhkb0gy8ypJBGeXCpy6nq3VYWn98P/SrXd3mrSI6NYWmHUqf5WeRGD+a9tAMWoaxFDbPdM3ySx9JvDrXGRjtJ4YHtpZ0rQZ75BcahLMm/6SWsMrRpEp9UOyENJJjmScccYpP2ig1G30mG1uLa3MMb28bP5wTvqJVCqy7noqeCk5OBTz+U9X/mFr/ez/0aAganazaT/KIZpprJTmeCZjI0SngZYXPpYU4JRs8M8qZtotdS2tmuCC4wu4q85GchY1X7TEcezjVDf3OqyxvG1ha4dGQ/ys8mBB/Ne2lTUV1KCLS7ea2tyIriJFPnJxK6ROIw/wAn6IyAc8eIA66AbrLZGSdek1G4meVuPRQyvFDFn6CiMgvjlvMSTio07TaVLGWmknsJHWJulO9JauxxGwk5vCSd0hskcONTfynq/wDMLX++H/pVWbSxareWs1u1laqJV3d4XZJU8w2OiGcEA0B0EV7SHcbSajbCDzmzgWNpooGdLksR0jhN7d6MZ555090B7RRRQBRRRQBRRRQBRRRQBRRRQBRRVJqe1llbyGKe6gikGCVdwCMjIODQF3Xlcru/KwqyOqyWrIGYKd/mATg53uysB5Xl7bb+0/71XMjZUJPr90dXr2uVDywR/wCz/wBt/wBqyXywRdYg/t//AOaZkPYS+n7o6nUe9n3ELcOHb8fhXO7fytROwVUjZjyCzgk9w3a2bS7VvNp07pHuOxEEY3s7zy4RccBy38+FQ5LYq6MkrvYneT5d7T5bhxk3k8s5z1rI26gx2dGo4VVaXrr6Wvmt1vi2QkW9yELruZ9GKXdBKMmd0E8CB7Kc0slt7eC3T1Y0VB3IoUVTHXrfiDIOeD6LfwrKpUUXqyIwlLZFtaav0qLJG4ZGG8rDGCDyNaNZh85glgkPoSoUbAGQCMZHtHPwFQl1u3/Sr8R+FbF1eA/nY/3hWXtl2T7OXRR6dtm9mq2+pM0bp6C3BQmKdRwV98A7r4AyGxx76cEv3IBDZBGRwFV35RhP52M/tj+NbBeR9UiH9sfxqzqp8kZJdBrtv51by28p9CVCp4DhnkR7QcEd1L1htw1qog1EtDKvoiUoTFMBydZACFJHNWxx76ZFlU8mX3ivSQeypVT6kZSUL5/rfAVU7U2bXdu0W/uOGWSN8D0JEYMjd2Rg+wmp9GKjOyLC/p23oDLDeb1tckhdxkO5I2QMxSAbrKSeHHPH2U0eev2/AVGIr2pcr7CwueUu9bzNSTwW5t25dky1F2d22ZLi4SbfkEl+sEfHPRh4QV5/Ryp4DrNZ+U0f+nv7JIT/APkRj8aRwSLmf9XUrJ/eN0/5q0jJlG7Ox9ARvkA9tZ1WR6nEiqsksaNjkzAHGSM8T7K2DWLf9PD/AGi/xrVPQvlZPoqGupwnlNF++v8AGti3kZ5On7w/jUizJFFahOv1l94r3pR2j30INlFYb1FBYzooooApMt7dPy1chkVuks4XG8AeKSSIcZ9hFOdJ+okJrdof0tpOneUeNx8CffQCztJqHRXUsawWuFbhm3QniAeJI486rfy2f0Fp/d4/4VO2/jxev+sqH/Dj8KXa55Sd9z2KVKnKCdi0/LZ/QWn93j/hR+Wz+gtP7vH/AAqrryozPs09jT+VFjcaqXUr0VsueGUgRW8GAyKvYbDevNPshyhDXk3euUiB75GJ/Zqp2VseluF+qnpnw9Ue/Hxpq8n46V72/PKWToof6qDKgj2NJvmrQu3dnDi3GNoRLjaK73Fkf6q4HfyHxNc26FUj6aeRIYeW+/0j9WNR6Ujexaa9tNQaOIbsaSuzZ3HYqpxxy2OJAJBx14xSGLZnk6a4czTcgSAFjH1YkHBF7uNcGIcHLNN7cFsKp5fDzySvy1aY/wBX1Ap1y7sa8OthETvEfGs5AvAowdGUOjjgGU8jjq7COogjqrColjcLbFo5YppLcsXiMADPEzHLxlWIBjY+kD9E57aw8FZZUlF8fU6fHSd221yWEcS7rPI6RRIMvI5wq9g7WY9Sjia1Q6jZyMEVrmNmOEkng3IpGPJQ2cpk8i1Q5Q1w6vKnRxRnMFvnO4euWQjg8p9y8hW+7tlkRkcZVhgj/wA5Gnwqfhazdv8AwfFn4k7dL/TcyEEgjBBwQertrKJSSAoJJ4ADme4Co9rqKcIryURSKMJcOD0c6jlvsoO7MBw/Wx21jJqZkBjsy6REYe6IKySDrSBTxjTtf1j7Ke7NO7fh79cj3i6tbxdFr0aK/RG8tlnJwIem9PJ5ISPRDnluk5zitHnMgON+QEfrMMfGqp9Ii6EwqgVCOrmD1NnnvA8c86sdJzPbrcSSRIFG7PJI6qEkX0XDA8ck4YADjvjFHBVFelfT1cKTg/i21JVvdzswVJJSxOAAzEn4017MdIVk6RixD7vFt4DA44Occz1Ug3OodMpjtN9IGGJLgjdknH1Il5xxHrY+kwroGyVosVpEijAxwHYM8PhitqVPLKzevPX/AE58RPNC6Vlx2VnlOP8AISO2aAf75T+FIt8cS35+rcWbfumM08eUs5toV+veW6/7yke89bUj/T24925XfHY8qo/EvXJeaiHfzhnZmMV7LCN45wrIkiDjyAy2BVVBaSyOwEttEgAIMu/k9o9EGmS6iy+sKfozW0yj7UIUn4EUvUejuexhvHStexu/Isv870//AHv/AC0fkWX+d6f75f8AlrTRTMujb2MvnZu/Isv870/3y/8ALWGk2skgvC00JFqyLmPfw5YAnGeWCQvHrzWpmwMnkONb9m13NK3z613ctIfaq8R8SKlWaehnJSjOKzN3+xZ6Ro0s6F0Y4DbvX2A/jRXQdhrQJZx5HF8uf2jw+GKKsoOxzVMVaTSGOiiitTiCk7a9d2/0qXsnliP/ALsDfigpxpR8o3ox2cv6K+tz3Bn6M/BqAXvKXHi5Ru2IfBm/jSlTx5Uo/TgbtVx7iv8AGkeuafmPZwzvSQUUVP0LT+nmVPo827hz9/LxqptKSirssndrTT2aMZubllihHXvyejH7hl/Cn2y09bS0htk5Roqd+6OJ8Tx8aWtNi871Xl8hp6+BuJF4AdXoRnwLU0Xku8/sHCtfLE8Oc3OTkyFc28bDMiqwA+kAcDr58hUC20+0mRZI0jZGGVZc4I7Ril7bPT7sCKGO+kZ76UxJEYovQjIJlffUBsImePPlV3bbM6lDGscV1ZlEUKqvbOuAowB6EvZVHQTWoU5LZm2XZ62xkpgdu+w/GtTbLQdW+P2v4il3ay31OR4LB1snadukPRvKvycLK7B95TuqxwuRk5OKYWn1NPW0+N/6q7X7nRfvqjwsekXVeov1M0tsjH1SOO/dP4VpfZDsl96/96rL/aC7e9gi8xu06AGaaONo3ZwwKRZ3ZN0pneOCeYHZVz/pYB85Z6hH9q1Zv/1lqo8HD5S6xVXshybIP1SIe8EfxrS+ysw5GM/tH8VqNB5QoPPZeklaK2SJFAkhdSZWYsxJ3d5cLgYOM5z7avotttPbleW/i4X/ADYqjwcemWWMqFI+zdwPog9zD8arJtjiZOka1BfnvYB49uAcZ9uM017ObVR3Jn9OEKk7Rx4cZdVVfT59ZJwR2Vf9Mu6WBBABJIOcAcSeFV90Udm0WeMk90mc8fTZhzik/dNdAs4tyNF+qoHuFR9B1Lzm3inCMglUOFPMA8uXvqdVqVD2TZnWxDqpK1hO8obZewT611v/ANnGzfeRShIQU1Bu26QeK9CPvNNW2Hp6jZJ+jinkPjuIPxpShTftJT1y6gPjdIuPcK6Vx65OCfn/AG/sd1Teu9ZH+zW590bkfdSjTppwzf6v/wDaQD/dyUlCrT2R7OBejPaKKKzO4rdoZStvJjmw3B3uQv4006ra9Glnar+bgRcfrSYJ/wCGl1rbp7uyt/rzBm+ynH7z8KdNNHnOq55qJWYfZj9X7l99aLY5Jy+I30jpdrAEREHJVCjwGKK20VueVvqZ0UUUIClLyqL/AOmTt+jMcvD+jmRz8BTbVFt1bdJp14g5m3lx37hI+6gKLymrvQwP+sf8S5/Cue09bQTdNpFpNz3khf8Aej4/E0i1z1PMetg3ekeGm6CQafYvcOpMjAYTHFmPCKMDtJPxNV2ymldNJvsPk04n2t1L+J/71c2MP5Q1IHna2DZPWJLkjgPaI1P7xqIRuzLGVv0IvtktINlZKjnM7kyTN9aWTi59uPV7gKjz65axyiKW4hjc4O68iqcHkcE1cX0u82ByHD+NLO2jYgWGNEa6u26CHeVW3ARmSXiOSJk9+Kv5pWPPDZa6ivNQuL3pEMcI80thvDiAczSgZ+k2FB6wtPueFK9r5PNNWJIzZwPuIF32jXfbAxvM2MknnmljbvZS0t4UjtI3iubiRYYBHNKoBY+m5VXxuqmTx4cu2tiC72Kfzu6u9QPFC3mtuf6KFjvuPtyEnuUU5uwAJPIcSaSrHydLDGqQX2owqowFScFf3HQgceoVT7b6bewwpCmpTyNdyC2VJIojkSZEjb6KrAKm8c0BeeTpem861AjjdzHo8/oYvk4vA4Zv2qbby5WNHkc4VFLMewKMk+4Uoafo2q20SRQ3Fg6RqEUPbSJhVGAMpL+FL/lBv9VMAtHhtC144t0MMr7xyCz+i64C7oIJzwz10Ay+S2JmsjcyDEl5K9y3c7YjHcIwtXO0skMNvNcSRxsIo2f0kBzugkDiO2qK11++hRUbSJgqgKOiuIH4AYGBvA8qW/KDtb08MVm9nfQ9PMgcPFktEh35dwRs2+cKBgdRJ6qAvtjNhLQWFsLi0gklMQZ2eJS28/psN7GeBOPCqvyi7D6dDYzSRWcSzEKkRXI9OR1RCADjgWz4Vfr5SNPXAeSWI9klvMmPEx4Hvqj2o2vsbu40+GO6haPznppW3wAohRmQNvct6Tdx3UBMm8nNrFGio91GQAPk7qUDgOPDeIHhVzaQdGioCzBVC5dt5jgc2Y8SfbU66vo5QOikSQDmUYMOPcaj1zVHqSjnt/MH1S6fqgt4o+7e3pW8eXwqj0dM2VgOuW+hb96eSX7hWc95m21K6B+dknKn2KOiT7qsrGz3W0mHHqyb/d0Nuf8AiYVPPro596n5/oZdDObjW2PUsSDuFtn7zSQKddCb5LWpO2d0B7dy3RfvpKqZ8Hs4HysKKK8NUO83bHcb+4uDytbY4+24OPvWnDyX2uZJZD9FQoPtY5P+Ue+k7ZX0dNuJ+u7ucD7CekPDgK6d5OrTctA3XI7N4D0R91apeJI82pL4cpdsaaKKK1OA9ooooArRexB43U8mUr7wRW+vDQHNdMy+zsOeaRqp745Nw/dSrZWjSuqIOJ+A6yfYKc9nrVhpV5CVYGOe6UAg8QJmcEDrBzwrDTLWOxt3nnIUhd5z9UD6A7T3czgVhV3O2hXVOk+zDWp2tYI7W0ANzOejhHYT85M36qD0ie4U06PpUdjaR28WTujix9Z2PF5G7STk+NU+xGlOzPqN2pWaZcRRt/8ALw81T7bes3firLWNUSNWmlbdjXmcE4GccgM8zUvwxtycjd3dkfUbCSZQsVw1uQd4uqo3AA5DBwRu9fVypT2YsNRuZTqEdxbSBQ1vbmeBgHiDcZlWOQbhdsjPMhR1Vu13aW3uxFY2t1Fm6Py8quo6KFfXUFsfKPwUDnxNdKsII0jRIgojRQqheQAGABj2VeCsiotflDV09aztJv6q5ZCfCSMge+lHTNoprnUDeyafdNFbK1vEIujlEcmSLh87w3iRhQVyMZpz2/1h4YFht/8AWrpuhgHYT68nsCLls91W2zmjR2ltFbx+rGoXPWx5s5/WZsk99XBR/wDxDtF+eS7g/rbSYfEIRVDYbV2V3qxma5hEVrDuQb7hN+SXjK6hyD6KhU5dZpx2y1vzO0klA3nwEiT68jndjX94jwBqHs1sfBFZxwzxRTPgtK0katvyOd6QneBz6RI7gKAYLe8jcZSRGHarA/caT7b+V61JJzi0+Lol7DNMAzkHtWMbp7682q2W0q2tprl7OFRFGzfJjoyTj0VBQjBJwB31W7IeTcJaRM1zew3Eg6SXobh0G83HBUkglVwpJ57vGgOlUmWH8p1maXnHZQiBf62XDynvCBV8TUfWNIvLSCSddWn3Io2cieCKXgoz1BSSeXjVdsZperQ2wkRrJmuCbiRZUkV9+XBIZ1JHAYHq8MAdVAdLK9tIun6ZBeapevJDFJFbxx2qhkVlLnMspwRjI3kHhWy/2k1O2R5J9PgeNFLu8V2BgKMk7siA8qqvJ1rjwwqs1jeq9zK07zCINGWmbIYsrEqoXdGWA4CgGePSre3ZxbwRQg43hEioCR27oHbVftVqHm9ncTdaRMV+1jC/4iKtnbJJ7Tmkvyjz74tbQfn5wzD+jhw7+87tc28iW7K4palZdFp9ra9cjwxEfaYPJ+Oab7RA2pWi/o7WeX+0kjQfAVRaqOkvrOMfQEkx8AET4saurOYLe6jMfVtraKLPdG0z/eKiOpzUddfWpu0CQfka5l/TXM7e+4Kj4ClKmxYTBoFnGebhGOe1y0rfE0pVepue7gl4H9z2oWt3HRwSN1hSB3ngPiam1X6hAZpba3HOWdQe5fSPxxVY7nRVllg2MN5bdBaWNsOaQB2+1IfvwB7669o1p0UEUf1EUeIHH41zWZRcamEHqiUIPsxDj4eiffXVRWsN2zzcRpGMfyZUUUVocgUUUUAV4aCaq9Qvxg4ICgEsx4cBz49Q9tVcrA81G9GDxAUAlmJwMDnx6gO2k/RbRtTnW4kGLCFswIR/rMin59h+iU5Cg8zxrC2tn1Z+G8mmofSPJrwg+qvWLfI4n6X3O1zMEURxgKAMYHAKAMAADlwqm3ikSYahc5O6OQ+NVOr6pHaQPcSgkL6KIPWlc+pGo6yT+PZWrWjcLH0kDWyrGC0huCyrugZ9dfV7yD/FS0zVLu6mhv7jT5pLaND5tHbsrANkhrgpIUdyR6nDgDnrzURi5PMyBl2a2HiaJ5dQghnurhull3o1Ij4YSJOHBVXh7Tmt8/k8sEy0YltsAktBcSxBe04D7o91bYvKFZDhM01sey5hkix+0y7vxqt1/VU1OVdPtJkeF1El3LG4IEWeEKsp9eQjB7Fz21sCh2W2aurtzfw39xGqM0Vo1wizlouAZyHwRvsDg88cyRTXua1FyawuR+sskLH3b6/dTbbQqiKiKFVQFVRwAA4AD2Yqg2411raALDhrmduht07XbhvEfVQHeJ9ntoBEl2huru+V5dPkkh092DJbSJMDcYGGJbcz0YJ9EZIJptXyj2i46dbq2P8AtFtKgHe26QPfVxsloK2VrHApLMBmRznMkjcZJDnjxbPcMCpetahHbQSTynEcaF27gOQ7SeQ9poBE1zaG11K8tLSK4ieBW85nIcAP0Z+Sh48yX9IjsUV0hGBGQQR7KQtkNjYZoHuL+2hee6czMrop6JT81EOAxupjPtzzqdJ5ObFcmET2x55guZUA/Z390DuFAavKGfOZLTTlP+sSdJNjqgi9JwezebdX306KMVyPZHZ26uHlv7fUJlyzQW7zxRzF4EbmSwGA0gJG7g4AyTTb/wCtR/8A0+5H/uQt/wAa0Bj5SnMscFipIa9mWM4OCIk+UnP7i4/aplviEQKox1AdgH/auYaftHcy6jLdy6fPItqptAtq6TBJMhpm4lSzEFRwHLhXQZ7rpMNhl9EHdYYYZGSCOojkR7KpN2QRprn11N5xqc8g4pbILdezfJ35j3j0V8KdNb1Fba3lnblGhbvIHAeJwPGkTQIegtN+U+mwaeUn6zZd893Lwrm2RliJWjbs2bMR9NqVxJ9GPo4F/ZHSSf4iKxll3tM1GYc7u5lRPaGkW3T4Cs9jHMGnT3bj0jHLcH2l95wO/AUeNS7TTisGj2fW80csg7REjTyZ75CPfWkVr64JpKyLjyjkRxW0I5LnA9iqFH30i01eUi43roL9SMDxJJ+7FKtJvU93CxtSQVnskm9qnSH1LS3aQ/aOcfctYVs2Q4Wl/c9c84hQ/qrgn4LSHZGI1Sj2xq8m1uXuXkPHcQnP6znH3b1dNApO8mVru27yHm74Hcox95NOVaw2PPxUr1H9NAoooq5zhWDyADJOBUe4vQvtP/nOkLa7bgQzJbqB08nBWmJigT2tI3rdy5zyyKo5cIDLtBr8cMTSSuI4l5k8z2AAcST1AcaX9P0efUSJLpWgsuaWp4ST9Ya4x6qcj0YPHr7DY7P7Jxh1u7qYXdxzSQ46KLPVCg4D7Ry3tq8ur3PBeA7e2q6R1ZJnPcBQEjAAAxw4BQOAAHVwpVg2vsukKTTebsM8LhWiJwealwFYe0GrpiQOHPq7+rupeTRp7p1k1NkkVG3ktI/mVI5M5I3pnx2+jz4Gqppu8ge2sZ1lg2Cmlxt6KcmvGU+s45iAHOB9Lr9nQEUAADAA4YpJk2PsCxeJJbWQ/TtpGi49pVTuHxWqWXVr6OcW2n3q38mcOs8KlYBx9KS4i3RkHHo4LHNbJp7EDXthrxi3ba3RZbycYijPFUHXNL9WJficAVDsfJnYLCqSwLLJxZ5uKSO7HLNvIQVGScAHAFVOz0l1p5ke8sZ55pTmW6t2SbfxyHR+g6Io5KF95pjs9vrCQlfOEjcc0nBicY5+jIAakEG+2VW2jaSLUL22RFLHelEqKAOZWcNwHYDSxszp2qzyJqbG3mO4yW6XIaJhCTkSgRAqkkg58Dwxxxwq9jDazKrkMumRMCoYFTeOpyGIP5hTggfSI9z6ABQCmdpryL/WNMnI+tbSRzD90lG+FKes7bWd9eQW8svm9rC3SzrcKYzJKjDo4CG5BT6TZ4HhTltnr7xBLa1G/eXGViXqjH0p37EQcfaQBU3ZzZyK1thABv8AEtIzjJlduLyNnmSfdwFAWFhqMMyhoZY5FPHKOrD/AAmlryhXzskdjASJ7wmPI/NxD5+U9mF4D2sKz1/Y/Swkk81tFGI1LtJGDGwAHE70ZU5xSxshsXO4N8t1d2ssoIhRysxjgJyiP0wY7xxvkZ4ZA6qA6VptkkESRRjdSNQijsAGBVbtnrvmdpLMBvOAFjXmWkc7sagdfpEeANVnRaxF6sljcr2OkkD+9S6k+ApRm2jnur9Hnsp2gsGYMtsVnXznAwxOVLKiE8gTk8qAedltI8wsY4Sd6TBaRicl5HO9I2Tz9In3Csqza+EwVwGClQQGUqwyM+kp4qfYa03EyorOxAVQWYnqAGSfdXNUd2SJe31z001vYryY9PP7I4z6Cn7Tj/DVTtnKTAsK+tcSLCO5j6Z/dB99bNnnadpr2QYa5bKA/RhXhEvPnjie3NYQQ+c6mq81tk/3k38EHxqr832OOcs1TTguNpoQtjDbLwN1PDBgfUZwW8OjU+FXemp0usDstbQ+DTyDH+CM++oN+Ol1S1iHq20Mk57AzkRxeOA5FStiJgI9Rvz+cnfdPaluvRJ8Vb31rTR1xjZJCptLc9JdTP8ArkDuX0R91VtBOeJ5mis2e/FWSRG1K56OKR/qqT8OHxq2S36DTrGDrKGZu9+APuBpf1yMyCKEcTNMiY7RneP3U6azF0t+sK+qpSAdy4DfHeq68pzzd6t+kdF2YtOitYU69wE97ekfiatqxUYrKt0eTJ3bYUUUUINEtqrcxx7RUC70kMCvBlPNWGQfwq2rRcXATnz7KpKK3YES62FhQ70HTWbZzm2copPaY+MZ/drQy6nb8Q1veRjnv/IS/vDMZ4doWrLanbSC2ISV8yN6kKcXcnl7FHtYgVUnR7m9w183RwcxaRNneHUJ5R6/2VwvfWb/AIJNemeUW0kXMokt/SKb0qHoywOCBMmUPHryKara5SRQ0bq6nkykEe8VTXdwUQQpGI4gN0LugDA5ADkBSvJs5Dvb8W/byfXt3MZ8QPRPiDWeaJg8RFOx0ao9hYxwoI4Y0jQclQADjzOB10mQ3+ow8pIbpeyVejk/tE9EnvWp8G3kS4F1FNantdd+P+0jyPfipt0axqRlsxxjuGHJj99K9xok17KH1Io0KNmO1i9Q4zh5XYbzn9UYHxq7sb+KZd+KRJF7UYMPhUipUpIsVI2Ms1JNq9xZMTn+TylVJ9qNvRn3VUahrl/bzrbWt1DqEx5xPCQ0a/XkmiYRoB+sAT403VosrOOHe6JFj3mLtuADeY82OOZ76sqvYsLezl1NYtLNf2V29xKflLmILOmAfRRFjO/HEOpd3tJpr0vbaxuOEd1FvDmjno3GOeUkwwx3VIS9cdee+lfVNAN/PvX/AEfm8b5jhiXjIByaaRhvfsJgdpNaKomQbQPyvMrEH8mwsGXmPPJFPA464EI/aPaBT2KS02MgXjZ3V1aEcljlJj7uilDLj2DFU+pbSahaTraxyW2ozN+aWJo5UHU8jIxiRftbuc8KsncDJtrr0kSpb2o37y4ysK54IPpTuepEHH2nArfpOmR2NrHbRZO6OLH1nJ4u7frMc0o7N6i9m8k+pWt4LuY4eYRiWIDPoQxdAWKRjngjieJJpxkYkknnVKkrIlGApJ8od4Zmj0+MnM2JJyPoQq2cewuw3ff2016vqMdtDJNKcJGu8T9wHtJwB7SKQ9n4JG6S6nGJ7k77D9Gn5uMdw+JrBOyuZ1Z5IllNIsUZY4VI1z7Aqj+FY+TOxPRNcOPTmYzH9v1B4Jj31T7VnpehtF5zv6eOqJMNIfZngviabtYu/M9OlkUYZY/QH67ejGv7xUeFRFafc5qEf9KOx1Hci1XUjxyzRxZPNYFMceOwNITV7d2vmWiwW/JyiI32m9OU+J3vfVTLpG5Dpemj6cqPL7Vh+WmPjJgeNWflOu8vFEPogufHgPuPvrfaLZ6eHjmqJCPXtFFYntHuzUQk1WDPqW8bzt38cfd8aZ9hIjNfdI30Q8h724f8R91LmyHCPUrn6zLbIfZwDY9zU+eS+19CaXtYIPAZP+Ye6tUtUjz5y8E5d6D0BXtFFbHnBRRRQBWDxg8wDWdFAU+rbOW9wu7LEjjsdQw8Mjh4UpXWwfm/Gyu57bsQN0kX9lJnA7iKfrmRgPRGTSttFb3EsbLBOIJT9No9/HcCw3T7cGsp6AVL7aa7s5EhuY4LoyHCi2YrKR2mBs8PaCBUuDaKwlbo3ZraX6k6mE59m8N1vA1X6PFcafvGWxM7N85dW8nSyye10kAf27qnA6hVuu0FjefJO0Lk/mbldx+7clHE91Ukl0RKKe5Mk0c4yjBgeXt8RwNQZ7R1zvKce8VHl2Uji9K1kurI8/km34j3xMSpHur2PVNQh9Zba9TtjboJe8o+VPcCKzyLhnO6NN7OxV3Gz0DNvqpik/SQMYm96Yz41vhudQg9SeO5X6twuH8JY/xU1YJtTZOd24D2sh+jcIYvc/qN76tG0lWG9G4IPLkQe5hTxrcjLVhs7lVBt0qcLu2mt+1wOmj/AH4wSB3qKY9N1WG4XegljlHajA47wOI8apJrCReakjtHH7qpLvQIJG3jGEk+vGTG/wC8mD76Zk9yyxDWkkdBopAga+g+ZuhMo+hdLvHu6ZMN4kGrCDbdk4XdpNF/SRfLx9/oDfUd61KV9jaNWEtmOFa7WBY2do1VGc7zlVALnGMsR6x76h6VrlvcjME0cnaFYbw719YeIqwpqjQ2SzFuZrVRmlfbXXXjC2tsf5VMDg/oU5NM3Zjkvae6m7IbS1KjX73z666FeNtatmU9Usw5R+1U5n21YGoml6ekESxR+qo5nmxPNj2knjVftXdssSwxHE1w3Rp7AfnH7lTPwqreZ2Wx505OpMy2Nt/OruW6PFM9FF/VofSYfbf7qvdqvl7uytB6u+bqX7EPqA+xpCPdVlsrpqwQqqjAChV7l4DxJ41T6DdqXv8AUpD8mCYoz/RW+9vMPtvvHwFaLe52Ulpct9mk6fVbqY+paxrbIerff5SbxA3BSrtZedLdyt1Btwdyjd+8E+NN+x6Na6UZ5eEsoe6fqO/KSyr4AqvhXOic8Tzq89EkengYauQVqupwiM55Kpb3DNbaqtoyTD0Y5yusY/aPH4A1mtWd83li2X2mQGHSrSM+tMzXD9vH0Rn411XYm16Ozi7WG+f2jkfDFc92khzcR26fmkjgA9uOPxb4V1u3iCqqjkAAPAYraOsmzza7tTjHvU20UUVocYUUUUAUUUUAVg8QPMA1nRQFZfW8SLvM4jXIGWIAyTgDJPWSB3kVS7SaPbtHm7jhdMgbzqDgnlxIyvvrLypQ72lXfakfSDvjYOD71rPbH5TTmYdkbj3qfxqkoK2haCvJIWY9ldwb1hezQDqUt08PduSE4HcRWue4vov9Ys4rpf0lo26/jE/Enualm3uHQ5RmU+wkfdV3ZbWzLwcLIPbwPvHD4Vhfs66mBfGpsTVrGf5Iy9E54GC7Tozx6t2TAPhmtL7GGI79s81ueebdzunvjOVI8Kt31uzuV3LiNcdkqBl9/HHwrTFsjGo3rC6mtuwRv0sWf6uQsvgMUVuHY4p4aUO0QYtY1KDg6w3ijs+Ql93FCfdUldt7Nju3KSWznh8vGVHhIuVPvrbLLqMXz1vBep9aE9HJjt6N/RJ9isKiDW7CU9HKz2sh/NXabmfZ6fot4NU2fKuZNT51LqO1glXehmUg8sMGB+NaptMkXqz9nj8OdUlxsHH85bloieIe3kKg+3c9Q+6omNStuTpcAdT5hf3gFD4gVRxTMJRjyrErUNCglbMkS74+mAUcdzrhh76xgjvIPmLtnX9Hcr0o7hIMSD3msV24C+jdRyQn+mjBTwlT0fiKtYLyGVd6PBB+lG4Yf+eNReUSt5Q2ZHbbO5jQiWwdpMYQwSB0ZureyA0YzzJBwKi6VYMpeWdhJcSnMjjl+rGnYijgB41ZMB1H4VjUOd1ZETrSmrBVDs3B53dNdfQGYbf7IPyko+0cjuFe7T3LNu2kRxLPzI/NxD5x/Zw9Ee004bMacsaDdGFVQiDsA/8AMe+pSshShx3/AEY7Y6gbezfovnX3YIR1l5CET3Z3vCqzVNMCW9jpaH550if2xRYe4bxxj9uts5861RE5xWKdI3YZpQQgPtVMt3mrPZaPzjUrq45pbKLSM9W+fTuCPaDuJ4Gt4LZHoG7ylXgSCOEcN9uX6qcfvK1zimPb6+6S7ZRyjAQd/NviceFLZqs3dnsYaOWmj2sdGtxNqlnEfVj3p37lGBn41pmvol9aRF72A/GpexEoZtRu1IISJYIyD1tjiD4mkVrcjETWXKuRg2YBudREh5F2lPxI+JWusCue+S609KaXsAQePE/cK6FWsNjgxb+Jbo9oooq5zBRRRQBRRRQBRRRQFTtXa9LZXUf17eVffGwqitJem0ON+ZNmjeIjGfiKcJkyCO0Y99JewKl9FSM81SaH9ySSMfACoZaLtJM50KKxZwOZA7ziosuqQL60sY/bFc1j3XNLdkys4ZmQ5Vip7QcfdVR/pBbk4Vy57EVmPwFTIJJpPmrK9k9ohIHvbFTkZnKtT5aGWy2rnT1t2QfrDB94/hVwu0VrOu5PHwPMSKHX8fiBSemiak3KwdR2yzRIP8xPwr1tnb76cmmw9u/OzEeCrTIzln7vLb+Bpi2Qt+L2M8tsTx+Qk3oyfbE+8vgAKGOpw8HS3vox1r8jKe3KkGMnuI8KWotEZCC2qwoR/N7d2PgzHFXX+kbQ7ipM1yAPSaWMISfZun8Kl3W+pz+7uWkU/wAo9O0Nkx3LhZbNzw3bhNxT3NxjYdxrXc7CQP8AKwEIx5SQOUJ/dO43jVpb7U28w3JUIzzDAOp/87q1HYu1Pyto0tqx+lbOVU98Zyh7t0VCtxoc08Pl3Vigm0/ULfk8c69ky9G3hIg3Se8Vpl2pWIHzmCeDAzkrvofYHTIyfaBzpm3NUg5Nb3qdjDoZfeMxt4gVGfaa1B3buGayc8MyphD3SJlD44qHG/FznlQ9bFXstpsjM08oxPORw/RIPUj8BxPtzTvql8lpbPK/BIkLd+BwHeWwPGsNIgj+cikWRSODKQR7wcVTa9/K72GzHGKHFzc9hwfkIj3sN4jsWoSu7svSg1dvc16STYabLczDM8m9cSDrMsnqR+BKJiryw0WS20pE84e3lVemnlRUdmdsvKPTBHFjjPsFQtTj861C1tOaRfyyf9k4t08ZMsR2KKeru0SVCkihlPMHkeuuiC0ubLc4nLp1kWLST6lMzHJzJHGCTxJ9AZrAafp2fRsWlP8AS3Mr/wCEHBrs0GiW6erBEP2B/Cp0cQXkAO4YplfZ0e1p/K392chs7cj5jS7ZOrItSx97fjU+fT9RnTo2i3Y853QscYyOXAYNdRxQRTJfdkKulrGKKHYzSWtrfccAOWLNg57AOPcBV/XmK9qyVjGUnJ3YUUUVJUKKKKAKKKKAKKKKA8NJa+Te2y+Zrwq7u5jFwyIC7FmAWPd4ZPtp1rw0BxODQLJSRFpJkIOMyPLJyPuq3s9LnX5nS7WP2+bqD73auq0YquV9m/tYraK/kQIrDVSMBkiHYOjX/KprP/RW/f5y8IHsdz8OAp7xXtMiHvElskvwIi+TsH5y4Zu3C/ixNTIPJ7bDm0rftKPuWnCimREPEVHyL0Oxlmv5re+0zH8anQ6BbL6sEQ/YH41Z0VNkUdST3ZqjgVfVVR3ACsyuayoqShElsFPVjuqHcaYSCODA8wevwPA1b0VRwTBzu+2Dtt4vGklrL+ktmMR8QPQbxFTdnNCFsJMyPNJK5kklYDffAwBhfqqMAD29tOxFa0t1ByAAarkfYFbye2D7k13MrJNdydJusMNHEuVgiI6iE4kdrGm6iitQFFFFAFFFFAFFFFAFFFFAFFFF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1256" name="Picture 8" descr="http://www.okaloosa.k12.fl.us/longwood/images/calenda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5400"/>
            <a:ext cx="1568644" cy="132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55834" y="6410325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events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7210" y="6396335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years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4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2946</TotalTime>
  <Words>691</Words>
  <Application>Microsoft Office PowerPoint</Application>
  <PresentationFormat>On-screen Show (4:3)</PresentationFormat>
  <Paragraphs>225</Paragraphs>
  <Slides>33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Blank Presentation</vt:lpstr>
      <vt:lpstr>Photo Editor Photo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Bacterial symbionts</vt:lpstr>
      <vt:lpstr>Pea aphid model system</vt:lpstr>
      <vt:lpstr>PowerPoint Presentation</vt:lpstr>
      <vt:lpstr>PowerPoint Presentation</vt:lpstr>
      <vt:lpstr>Ladybeetles</vt:lpstr>
      <vt:lpstr>PowerPoint Presentation</vt:lpstr>
      <vt:lpstr>PowerPoint Presentation</vt:lpstr>
      <vt:lpstr>Small-scale temperature manipulation in the field</vt:lpstr>
      <vt:lpstr>Heat shock reduces aphid growth rate after a time lag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UW-Madison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Anthony R. Ives</dc:creator>
  <cp:lastModifiedBy>Beth Brumbaugh</cp:lastModifiedBy>
  <cp:revision>254</cp:revision>
  <dcterms:created xsi:type="dcterms:W3CDTF">2001-11-27T13:11:01Z</dcterms:created>
  <dcterms:modified xsi:type="dcterms:W3CDTF">2014-05-12T21:37:13Z</dcterms:modified>
</cp:coreProperties>
</file>